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5" r:id="rId3"/>
    <p:sldId id="361" r:id="rId4"/>
    <p:sldId id="329" r:id="rId5"/>
    <p:sldId id="362" r:id="rId6"/>
    <p:sldId id="377" r:id="rId7"/>
    <p:sldId id="326" r:id="rId8"/>
    <p:sldId id="364" r:id="rId9"/>
    <p:sldId id="360" r:id="rId10"/>
    <p:sldId id="363" r:id="rId11"/>
    <p:sldId id="357" r:id="rId12"/>
    <p:sldId id="356" r:id="rId13"/>
    <p:sldId id="372" r:id="rId14"/>
    <p:sldId id="328" r:id="rId15"/>
    <p:sldId id="331" r:id="rId16"/>
    <p:sldId id="332" r:id="rId17"/>
    <p:sldId id="333" r:id="rId18"/>
    <p:sldId id="337" r:id="rId19"/>
    <p:sldId id="338" r:id="rId20"/>
    <p:sldId id="334" r:id="rId21"/>
    <p:sldId id="335" r:id="rId22"/>
    <p:sldId id="339" r:id="rId23"/>
    <p:sldId id="341" r:id="rId24"/>
    <p:sldId id="378" r:id="rId25"/>
    <p:sldId id="379" r:id="rId26"/>
    <p:sldId id="380" r:id="rId27"/>
    <p:sldId id="306" r:id="rId28"/>
    <p:sldId id="353" r:id="rId29"/>
    <p:sldId id="375" r:id="rId30"/>
    <p:sldId id="374" r:id="rId31"/>
    <p:sldId id="376" r:id="rId32"/>
    <p:sldId id="373" r:id="rId33"/>
    <p:sldId id="355" r:id="rId34"/>
    <p:sldId id="354" r:id="rId35"/>
    <p:sldId id="307" r:id="rId36"/>
    <p:sldId id="344" r:id="rId37"/>
    <p:sldId id="346" r:id="rId38"/>
    <p:sldId id="347" r:id="rId39"/>
    <p:sldId id="323" r:id="rId40"/>
    <p:sldId id="322" r:id="rId41"/>
    <p:sldId id="342" r:id="rId42"/>
    <p:sldId id="348" r:id="rId43"/>
    <p:sldId id="343" r:id="rId44"/>
    <p:sldId id="324" r:id="rId45"/>
    <p:sldId id="37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AB3998E-29A6-4603-849D-4F0E9C6C2067}">
          <p14:sldIdLst>
            <p14:sldId id="256"/>
          </p14:sldIdLst>
        </p14:section>
        <p14:section name="Seção sem Título" id="{11A0F0CA-23BC-4974-B98A-CE25D4D19D13}">
          <p14:sldIdLst>
            <p14:sldId id="305"/>
            <p14:sldId id="361"/>
            <p14:sldId id="329"/>
            <p14:sldId id="362"/>
            <p14:sldId id="377"/>
          </p14:sldIdLst>
        </p14:section>
        <p14:section name="Seção sem Título" id="{F3787A7D-3193-414F-88BC-0EFB54709076}">
          <p14:sldIdLst>
            <p14:sldId id="326"/>
            <p14:sldId id="364"/>
            <p14:sldId id="360"/>
            <p14:sldId id="363"/>
            <p14:sldId id="357"/>
            <p14:sldId id="356"/>
            <p14:sldId id="372"/>
            <p14:sldId id="328"/>
            <p14:sldId id="331"/>
            <p14:sldId id="332"/>
            <p14:sldId id="333"/>
            <p14:sldId id="337"/>
            <p14:sldId id="338"/>
            <p14:sldId id="334"/>
            <p14:sldId id="335"/>
            <p14:sldId id="339"/>
            <p14:sldId id="341"/>
            <p14:sldId id="378"/>
            <p14:sldId id="379"/>
            <p14:sldId id="380"/>
            <p14:sldId id="306"/>
            <p14:sldId id="353"/>
            <p14:sldId id="375"/>
            <p14:sldId id="374"/>
            <p14:sldId id="376"/>
            <p14:sldId id="373"/>
            <p14:sldId id="355"/>
            <p14:sldId id="354"/>
            <p14:sldId id="307"/>
            <p14:sldId id="344"/>
            <p14:sldId id="346"/>
            <p14:sldId id="347"/>
            <p14:sldId id="323"/>
            <p14:sldId id="322"/>
            <p14:sldId id="342"/>
            <p14:sldId id="348"/>
            <p14:sldId id="343"/>
            <p14:sldId id="324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70F0"/>
    <a:srgbClr val="5D8D7B"/>
    <a:srgbClr val="498CA1"/>
    <a:srgbClr val="78B832"/>
    <a:srgbClr val="006600"/>
    <a:srgbClr val="00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9" autoAdjust="0"/>
    <p:restoredTop sz="95024" autoAdjust="0"/>
  </p:normalViewPr>
  <p:slideViewPr>
    <p:cSldViewPr snapToGrid="0">
      <p:cViewPr varScale="1">
        <p:scale>
          <a:sx n="121" d="100"/>
          <a:sy n="121" d="100"/>
        </p:scale>
        <p:origin x="8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inthia.santos\Desktop\Censo%20SUAS%202016%20Gr&#225;ficos%20Equipamentos%20v3%20revisao%20SN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inthia.santos\AppData\Local\Microsoft\Windows\Temporary%20Internet%20Files\Content.Outlook\CC9SURES\acolhimento%20(00000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85931254996003E-2"/>
          <c:y val="3.4669551852819107E-2"/>
          <c:w val="0.96482813749000795"/>
          <c:h val="0.82180328077696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'UNACOL Gráfico 28'!$A$4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chemeClr val="accent6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'UNACOL Gráfico 28'!$B$3:$G$3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'UNACOL Gráfico 28'!$B$4:$G$4</c:f>
              <c:numCache>
                <c:formatCode>#,##0</c:formatCode>
                <c:ptCount val="6"/>
                <c:pt idx="0">
                  <c:v>163</c:v>
                </c:pt>
                <c:pt idx="1">
                  <c:v>171</c:v>
                </c:pt>
                <c:pt idx="2">
                  <c:v>203</c:v>
                </c:pt>
                <c:pt idx="3">
                  <c:v>218</c:v>
                </c:pt>
                <c:pt idx="4">
                  <c:v>224</c:v>
                </c:pt>
                <c:pt idx="5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6-4095-AE27-DAB820FEB3C0}"/>
            </c:ext>
          </c:extLst>
        </c:ser>
        <c:ser>
          <c:idx val="1"/>
          <c:order val="1"/>
          <c:tx>
            <c:strRef>
              <c:f>'UNACOL Gráfico 28'!$A$5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chemeClr val="accent6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'UNACOL Gráfico 28'!$B$3:$G$3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'UNACOL Gráfico 28'!$B$5:$G$5</c:f>
              <c:numCache>
                <c:formatCode>#,##0</c:formatCode>
                <c:ptCount val="6"/>
                <c:pt idx="0">
                  <c:v>527</c:v>
                </c:pt>
                <c:pt idx="1">
                  <c:v>483</c:v>
                </c:pt>
                <c:pt idx="2">
                  <c:v>611</c:v>
                </c:pt>
                <c:pt idx="3">
                  <c:v>697</c:v>
                </c:pt>
                <c:pt idx="4">
                  <c:v>748</c:v>
                </c:pt>
                <c:pt idx="5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6-4095-AE27-DAB820FEB3C0}"/>
            </c:ext>
          </c:extLst>
        </c:ser>
        <c:ser>
          <c:idx val="2"/>
          <c:order val="2"/>
          <c:tx>
            <c:strRef>
              <c:f>'UNACOL Gráfico 28'!$A$6</c:f>
              <c:strCache>
                <c:ptCount val="1"/>
                <c:pt idx="0">
                  <c:v>Sudeste</c:v>
                </c:pt>
              </c:strCache>
            </c:strRef>
          </c:tx>
          <c:spPr>
            <a:solidFill>
              <a:schemeClr val="accent6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'UNACOL Gráfico 28'!$B$3:$G$3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'UNACOL Gráfico 28'!$B$6:$G$6</c:f>
              <c:numCache>
                <c:formatCode>#,##0</c:formatCode>
                <c:ptCount val="6"/>
                <c:pt idx="0">
                  <c:v>2273</c:v>
                </c:pt>
                <c:pt idx="1">
                  <c:v>2315</c:v>
                </c:pt>
                <c:pt idx="2">
                  <c:v>2739</c:v>
                </c:pt>
                <c:pt idx="3">
                  <c:v>2919</c:v>
                </c:pt>
                <c:pt idx="4">
                  <c:v>3061</c:v>
                </c:pt>
                <c:pt idx="5">
                  <c:v>2993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F6-4095-AE27-DAB820FEB3C0}"/>
            </c:ext>
          </c:extLst>
        </c:ser>
        <c:ser>
          <c:idx val="3"/>
          <c:order val="3"/>
          <c:tx>
            <c:strRef>
              <c:f>'UNACOL Gráfico 28'!$A$7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6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'UNACOL Gráfico 28'!$B$3:$G$3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'UNACOL Gráfico 28'!$B$7:$G$7</c:f>
              <c:numCache>
                <c:formatCode>#,##0</c:formatCode>
                <c:ptCount val="6"/>
                <c:pt idx="0">
                  <c:v>999</c:v>
                </c:pt>
                <c:pt idx="1">
                  <c:v>1053</c:v>
                </c:pt>
                <c:pt idx="2">
                  <c:v>1145</c:v>
                </c:pt>
                <c:pt idx="3">
                  <c:v>1228</c:v>
                </c:pt>
                <c:pt idx="4">
                  <c:v>1253</c:v>
                </c:pt>
                <c:pt idx="5">
                  <c:v>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F6-4095-AE27-DAB820FEB3C0}"/>
            </c:ext>
          </c:extLst>
        </c:ser>
        <c:ser>
          <c:idx val="4"/>
          <c:order val="4"/>
          <c:tx>
            <c:strRef>
              <c:f>'UNACOL Gráfico 28'!$A$8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chemeClr val="accent6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'UNACOL Gráfico 28'!$B$3:$G$3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'UNACOL Gráfico 28'!$B$8:$G$8</c:f>
              <c:numCache>
                <c:formatCode>#,##0</c:formatCode>
                <c:ptCount val="6"/>
                <c:pt idx="0">
                  <c:v>398</c:v>
                </c:pt>
                <c:pt idx="1">
                  <c:v>401</c:v>
                </c:pt>
                <c:pt idx="2">
                  <c:v>486</c:v>
                </c:pt>
                <c:pt idx="3">
                  <c:v>492</c:v>
                </c:pt>
                <c:pt idx="4">
                  <c:v>495</c:v>
                </c:pt>
                <c:pt idx="5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F6-4095-AE27-DAB820FEB3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67406944"/>
        <c:axId val="367407504"/>
      </c:barChart>
      <c:lineChart>
        <c:grouping val="stacked"/>
        <c:varyColors val="0"/>
        <c:ser>
          <c:idx val="5"/>
          <c:order val="5"/>
          <c:tx>
            <c:strRef>
              <c:f>'UNACOL Gráfico 28'!$A$9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6">
                  <a:shade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50000"/>
                </a:schemeClr>
              </a:solidFill>
              <a:ln w="9525">
                <a:solidFill>
                  <a:schemeClr val="accent6">
                    <a:shade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184652278177474E-2"/>
                  <c:y val="-3.755868117388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F6-4095-AE27-DAB820FEB3C0}"/>
                </c:ext>
              </c:extLst>
            </c:dLbl>
            <c:dLbl>
              <c:idx val="1"/>
              <c:layout>
                <c:manualLayout>
                  <c:x val="-2.8776978417266189E-2"/>
                  <c:y val="-4.333693981602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F6-4095-AE27-DAB820FEB3C0}"/>
                </c:ext>
              </c:extLst>
            </c:dLbl>
            <c:dLbl>
              <c:idx val="2"/>
              <c:layout>
                <c:manualLayout>
                  <c:x val="-3.0375699440447643E-2"/>
                  <c:y val="-4.6226069137092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F6-4095-AE27-DAB820FEB3C0}"/>
                </c:ext>
              </c:extLst>
            </c:dLbl>
            <c:dLbl>
              <c:idx val="3"/>
              <c:layout>
                <c:manualLayout>
                  <c:x val="-3.8369304556354913E-2"/>
                  <c:y val="-5.48934571002969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5.538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F6-4095-AE27-DAB820FEB3C0}"/>
                </c:ext>
              </c:extLst>
            </c:dLbl>
            <c:dLbl>
              <c:idx val="4"/>
              <c:layout>
                <c:manualLayout>
                  <c:x val="-3.3573141486810669E-2"/>
                  <c:y val="-4.33369398160238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5.785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F6-4095-AE27-DAB820FEB3C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5.589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F6-4095-AE27-DAB820FEB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'UNACOL Gráfico 28'!$B$3:$G$3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'UNACOL Gráfico 28'!$B$9:$G$9</c:f>
              <c:numCache>
                <c:formatCode>#,##0</c:formatCode>
                <c:ptCount val="6"/>
                <c:pt idx="0">
                  <c:v>4360</c:v>
                </c:pt>
                <c:pt idx="1">
                  <c:v>4423</c:v>
                </c:pt>
                <c:pt idx="2">
                  <c:v>5184</c:v>
                </c:pt>
                <c:pt idx="3">
                  <c:v>5554</c:v>
                </c:pt>
                <c:pt idx="4">
                  <c:v>5781</c:v>
                </c:pt>
                <c:pt idx="5">
                  <c:v>5589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0F6-4095-AE27-DAB820FEB3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7408624"/>
        <c:axId val="367408064"/>
      </c:lineChart>
      <c:catAx>
        <c:axId val="36740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7407504"/>
        <c:crosses val="autoZero"/>
        <c:auto val="1"/>
        <c:lblAlgn val="ctr"/>
        <c:lblOffset val="100"/>
        <c:noMultiLvlLbl val="0"/>
      </c:catAx>
      <c:valAx>
        <c:axId val="3674075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67406944"/>
        <c:crosses val="autoZero"/>
        <c:crossBetween val="between"/>
      </c:valAx>
      <c:valAx>
        <c:axId val="367408064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367408624"/>
        <c:crosses val="max"/>
        <c:crossBetween val="between"/>
      </c:valAx>
      <c:catAx>
        <c:axId val="36740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7408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- trabalhadores '!$B$8:$B$10</c:f>
              <c:strCache>
                <c:ptCount val="3"/>
                <c:pt idx="0">
                  <c:v>Nível Fundamental</c:v>
                </c:pt>
                <c:pt idx="1">
                  <c:v>Nível Médio</c:v>
                </c:pt>
                <c:pt idx="2">
                  <c:v>Nível Superior</c:v>
                </c:pt>
              </c:strCache>
            </c:strRef>
          </c:cat>
          <c:val>
            <c:numRef>
              <c:f>'CA - trabalhadores '!$C$8:$C$10</c:f>
              <c:numCache>
                <c:formatCode>####</c:formatCode>
                <c:ptCount val="3"/>
                <c:pt idx="0">
                  <c:v>2899.0000000000073</c:v>
                </c:pt>
                <c:pt idx="1">
                  <c:v>18842.000000000015</c:v>
                </c:pt>
                <c:pt idx="2">
                  <c:v>14248.00000000002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4-454F-8697-195DBF07F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905160"/>
        <c:axId val="443386632"/>
      </c:barChart>
      <c:catAx>
        <c:axId val="64090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3386632"/>
        <c:crosses val="autoZero"/>
        <c:auto val="1"/>
        <c:lblAlgn val="ctr"/>
        <c:lblOffset val="100"/>
        <c:noMultiLvlLbl val="0"/>
      </c:catAx>
      <c:valAx>
        <c:axId val="443386632"/>
        <c:scaling>
          <c:orientation val="minMax"/>
        </c:scaling>
        <c:delete val="0"/>
        <c:axPos val="l"/>
        <c:numFmt formatCode="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090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- trabalhadores '!$B$21:$B$28</c:f>
              <c:strCache>
                <c:ptCount val="8"/>
                <c:pt idx="0">
                  <c:v>Assistente Social</c:v>
                </c:pt>
                <c:pt idx="1">
                  <c:v>Psicólogo</c:v>
                </c:pt>
                <c:pt idx="2">
                  <c:v>Pedagógo</c:v>
                </c:pt>
                <c:pt idx="3">
                  <c:v>Enfermeiro</c:v>
                </c:pt>
                <c:pt idx="4">
                  <c:v>Médico</c:v>
                </c:pt>
                <c:pt idx="5">
                  <c:v>Administrador</c:v>
                </c:pt>
                <c:pt idx="6">
                  <c:v>Advogado</c:v>
                </c:pt>
                <c:pt idx="7">
                  <c:v>Fisiterapeuta/Terapia Ocupacional</c:v>
                </c:pt>
              </c:strCache>
            </c:strRef>
          </c:cat>
          <c:val>
            <c:numRef>
              <c:f>'CA - trabalhadores '!$C$21:$C$28</c:f>
              <c:numCache>
                <c:formatCode>####</c:formatCode>
                <c:ptCount val="8"/>
                <c:pt idx="0">
                  <c:v>3381.0000000000105</c:v>
                </c:pt>
                <c:pt idx="1">
                  <c:v>2628</c:v>
                </c:pt>
                <c:pt idx="2">
                  <c:v>1613.9999999999993</c:v>
                </c:pt>
                <c:pt idx="3">
                  <c:v>160.9999999999998</c:v>
                </c:pt>
                <c:pt idx="4">
                  <c:v>25.000000000000057</c:v>
                </c:pt>
                <c:pt idx="5">
                  <c:v>318.0000000000004</c:v>
                </c:pt>
                <c:pt idx="6">
                  <c:v>196.00000000000045</c:v>
                </c:pt>
                <c:pt idx="7">
                  <c:v>110.99999999999973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8-431A-917F-27BB143F3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1721488"/>
        <c:axId val="501722472"/>
      </c:barChart>
      <c:catAx>
        <c:axId val="50172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1722472"/>
        <c:crosses val="autoZero"/>
        <c:auto val="1"/>
        <c:lblAlgn val="ctr"/>
        <c:lblOffset val="100"/>
        <c:noMultiLvlLbl val="0"/>
      </c:catAx>
      <c:valAx>
        <c:axId val="501722472"/>
        <c:scaling>
          <c:orientation val="minMax"/>
        </c:scaling>
        <c:delete val="0"/>
        <c:axPos val="b"/>
        <c:numFmt formatCode="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172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 - Perfil Serviço'!$D$64:$D$68</c:f>
              <c:strCache>
                <c:ptCount val="5"/>
                <c:pt idx="0">
                  <c:v>Pequeno I</c:v>
                </c:pt>
                <c:pt idx="1">
                  <c:v>Pequeno II</c:v>
                </c:pt>
                <c:pt idx="2">
                  <c:v>Médio</c:v>
                </c:pt>
                <c:pt idx="3">
                  <c:v>Grande</c:v>
                </c:pt>
                <c:pt idx="4">
                  <c:v>Metrópole</c:v>
                </c:pt>
              </c:strCache>
            </c:strRef>
          </c:cat>
          <c:val>
            <c:numRef>
              <c:f>'FA - Perfil Serviço'!$E$64:$E$68</c:f>
              <c:numCache>
                <c:formatCode>###0</c:formatCode>
                <c:ptCount val="5"/>
                <c:pt idx="0">
                  <c:v>136</c:v>
                </c:pt>
                <c:pt idx="1">
                  <c:v>36</c:v>
                </c:pt>
                <c:pt idx="2">
                  <c:v>24</c:v>
                </c:pt>
                <c:pt idx="3">
                  <c:v>60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9-42CA-865A-E866877D1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99566376"/>
        <c:axId val="399566704"/>
      </c:barChart>
      <c:catAx>
        <c:axId val="39956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566704"/>
        <c:crosses val="autoZero"/>
        <c:auto val="1"/>
        <c:lblAlgn val="ctr"/>
        <c:lblOffset val="100"/>
        <c:noMultiLvlLbl val="0"/>
      </c:catAx>
      <c:valAx>
        <c:axId val="399566704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56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 - Perfil Serviço'!$D$73:$D$77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'FA - Perfil Serviço'!$E$73:$E$77</c:f>
              <c:numCache>
                <c:formatCode>###0</c:formatCode>
                <c:ptCount val="5"/>
                <c:pt idx="0">
                  <c:v>11</c:v>
                </c:pt>
                <c:pt idx="1">
                  <c:v>24</c:v>
                </c:pt>
                <c:pt idx="2">
                  <c:v>105</c:v>
                </c:pt>
                <c:pt idx="3">
                  <c:v>117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6-4FE8-8CA3-BDD2EB7D9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99566376"/>
        <c:axId val="399566704"/>
      </c:barChart>
      <c:catAx>
        <c:axId val="39956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566704"/>
        <c:crosses val="autoZero"/>
        <c:auto val="1"/>
        <c:lblAlgn val="ctr"/>
        <c:lblOffset val="100"/>
        <c:noMultiLvlLbl val="0"/>
      </c:catAx>
      <c:valAx>
        <c:axId val="399566704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56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'FA - PErfil Acolhido'!$G$8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 - PErfil Acolhido'!$F$9:$F$14</c:f>
              <c:strCache>
                <c:ptCount val="6"/>
                <c:pt idx="0">
                  <c:v>0 a 2</c:v>
                </c:pt>
                <c:pt idx="1">
                  <c:v>3 a 5</c:v>
                </c:pt>
                <c:pt idx="2">
                  <c:v> 6 a 11</c:v>
                </c:pt>
                <c:pt idx="3">
                  <c:v>12 a 13</c:v>
                </c:pt>
                <c:pt idx="4">
                  <c:v>14 a 15</c:v>
                </c:pt>
                <c:pt idx="5">
                  <c:v>16 a 17</c:v>
                </c:pt>
              </c:strCache>
            </c:strRef>
          </c:cat>
          <c:val>
            <c:numRef>
              <c:f>'FA - PErfil Acolhido'!$G$9:$G$14</c:f>
              <c:numCache>
                <c:formatCode>###0;###0</c:formatCode>
                <c:ptCount val="6"/>
                <c:pt idx="0">
                  <c:v>-105.99999999999997</c:v>
                </c:pt>
                <c:pt idx="1">
                  <c:v>-113</c:v>
                </c:pt>
                <c:pt idx="2">
                  <c:v>-185.00000000000011</c:v>
                </c:pt>
                <c:pt idx="3">
                  <c:v>-79.000000000000071</c:v>
                </c:pt>
                <c:pt idx="4">
                  <c:v>-81.999999999999972</c:v>
                </c:pt>
                <c:pt idx="5">
                  <c:v>-76.000000000000014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0C-4627-A6EE-4290412E9BBC}"/>
            </c:ext>
          </c:extLst>
        </c:ser>
        <c:ser>
          <c:idx val="1"/>
          <c:order val="1"/>
          <c:tx>
            <c:strRef>
              <c:f>'FA - PErfil Acolhido'!$H$8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 - PErfil Acolhido'!$F$9:$F$14</c:f>
              <c:strCache>
                <c:ptCount val="6"/>
                <c:pt idx="0">
                  <c:v>0 a 2</c:v>
                </c:pt>
                <c:pt idx="1">
                  <c:v>3 a 5</c:v>
                </c:pt>
                <c:pt idx="2">
                  <c:v> 6 a 11</c:v>
                </c:pt>
                <c:pt idx="3">
                  <c:v>12 a 13</c:v>
                </c:pt>
                <c:pt idx="4">
                  <c:v>14 a 15</c:v>
                </c:pt>
                <c:pt idx="5">
                  <c:v>16 a 17</c:v>
                </c:pt>
              </c:strCache>
            </c:strRef>
          </c:cat>
          <c:val>
            <c:numRef>
              <c:f>'FA - PErfil Acolhido'!$H$9:$H$14</c:f>
              <c:numCache>
                <c:formatCode>###0;###0</c:formatCode>
                <c:ptCount val="6"/>
                <c:pt idx="0">
                  <c:v>134</c:v>
                </c:pt>
                <c:pt idx="1">
                  <c:v>96.999999999999957</c:v>
                </c:pt>
                <c:pt idx="2">
                  <c:v>204.00000000000011</c:v>
                </c:pt>
                <c:pt idx="3">
                  <c:v>76</c:v>
                </c:pt>
                <c:pt idx="4">
                  <c:v>69.000000000000043</c:v>
                </c:pt>
                <c:pt idx="5">
                  <c:v>48.999999999999986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0C-4627-A6EE-4290412E9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2611488"/>
        <c:axId val="152614440"/>
      </c:barChart>
      <c:catAx>
        <c:axId val="15261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614440"/>
        <c:crosses val="autoZero"/>
        <c:auto val="1"/>
        <c:lblAlgn val="ctr"/>
        <c:lblOffset val="100"/>
        <c:noMultiLvlLbl val="0"/>
      </c:catAx>
      <c:valAx>
        <c:axId val="152614440"/>
        <c:scaling>
          <c:orientation val="minMax"/>
        </c:scaling>
        <c:delete val="0"/>
        <c:axPos val="b"/>
        <c:numFmt formatCode="###0;#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61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 - trabalhadores'!$B$8:$B$10</c:f>
              <c:strCache>
                <c:ptCount val="3"/>
                <c:pt idx="0">
                  <c:v>Nível Fundamental</c:v>
                </c:pt>
                <c:pt idx="1">
                  <c:v>Nível Médio</c:v>
                </c:pt>
                <c:pt idx="2">
                  <c:v>Nível Superior</c:v>
                </c:pt>
              </c:strCache>
            </c:strRef>
          </c:cat>
          <c:val>
            <c:numRef>
              <c:f>'FA - trabalhadores'!$C$8:$C$10</c:f>
              <c:numCache>
                <c:formatCode>###0</c:formatCode>
                <c:ptCount val="3"/>
                <c:pt idx="0">
                  <c:v>26</c:v>
                </c:pt>
                <c:pt idx="1">
                  <c:v>117</c:v>
                </c:pt>
                <c:pt idx="2">
                  <c:v>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0-4C49-A6BC-D5070CC0D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905160"/>
        <c:axId val="443386632"/>
      </c:barChart>
      <c:catAx>
        <c:axId val="64090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3386632"/>
        <c:crosses val="autoZero"/>
        <c:auto val="1"/>
        <c:lblAlgn val="ctr"/>
        <c:lblOffset val="100"/>
        <c:noMultiLvlLbl val="0"/>
      </c:catAx>
      <c:valAx>
        <c:axId val="443386632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090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 - trabalhadores'!$B$21:$B$33</c:f>
              <c:strCache>
                <c:ptCount val="13"/>
                <c:pt idx="0">
                  <c:v>Antropólogo</c:v>
                </c:pt>
                <c:pt idx="1">
                  <c:v>Economista</c:v>
                </c:pt>
                <c:pt idx="2">
                  <c:v>Fisioterapeuta</c:v>
                </c:pt>
                <c:pt idx="3">
                  <c:v>Enfermeiro</c:v>
                </c:pt>
                <c:pt idx="4">
                  <c:v>Terapeuta Ocupacional</c:v>
                </c:pt>
                <c:pt idx="5">
                  <c:v>Administrador</c:v>
                </c:pt>
                <c:pt idx="6">
                  <c:v>Advogado</c:v>
                </c:pt>
                <c:pt idx="7">
                  <c:v>Outra formação de nível superior</c:v>
                </c:pt>
                <c:pt idx="8">
                  <c:v>Pedagogo</c:v>
                </c:pt>
                <c:pt idx="9">
                  <c:v>Sem formação profissional</c:v>
                </c:pt>
                <c:pt idx="10">
                  <c:v>Profissional de nível médio</c:v>
                </c:pt>
                <c:pt idx="11">
                  <c:v>Psicólogo</c:v>
                </c:pt>
                <c:pt idx="12">
                  <c:v>Assistente Social</c:v>
                </c:pt>
              </c:strCache>
            </c:strRef>
          </c:cat>
          <c:val>
            <c:numRef>
              <c:f>'FA - trabalhadores'!$C$21:$C$33</c:f>
              <c:numCache>
                <c:formatCode>###0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19</c:v>
                </c:pt>
                <c:pt idx="7">
                  <c:v>25</c:v>
                </c:pt>
                <c:pt idx="8">
                  <c:v>34</c:v>
                </c:pt>
                <c:pt idx="9">
                  <c:v>54</c:v>
                </c:pt>
                <c:pt idx="10">
                  <c:v>82</c:v>
                </c:pt>
                <c:pt idx="11">
                  <c:v>260</c:v>
                </c:pt>
                <c:pt idx="12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9-49EF-A7E7-995C1EFDF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721488"/>
        <c:axId val="501722472"/>
      </c:barChart>
      <c:catAx>
        <c:axId val="50172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1722472"/>
        <c:crosses val="autoZero"/>
        <c:auto val="1"/>
        <c:lblAlgn val="ctr"/>
        <c:lblOffset val="100"/>
        <c:noMultiLvlLbl val="0"/>
      </c:catAx>
      <c:valAx>
        <c:axId val="501722472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172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6586717898511E-2"/>
          <c:y val="7.6639240388276228E-2"/>
          <c:w val="0.88548950485481204"/>
          <c:h val="0.6851986969683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 - trabalhadores'!$M$95</c:f>
              <c:strCache>
                <c:ptCount val="1"/>
                <c:pt idx="0">
                  <c:v>Qtde de Unidades que não possuem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 - trabalhadores'!$L$96:$L$98</c:f>
              <c:strCache>
                <c:ptCount val="3"/>
                <c:pt idx="0">
                  <c:v>Assistente Social</c:v>
                </c:pt>
                <c:pt idx="1">
                  <c:v>Psicologo</c:v>
                </c:pt>
                <c:pt idx="2">
                  <c:v>Assistente Social e Psicologo</c:v>
                </c:pt>
              </c:strCache>
            </c:strRef>
          </c:cat>
          <c:val>
            <c:numRef>
              <c:f>'FA - trabalhadores'!$M$96:$M$98</c:f>
              <c:numCache>
                <c:formatCode>###0</c:formatCode>
                <c:ptCount val="3"/>
                <c:pt idx="0">
                  <c:v>19</c:v>
                </c:pt>
                <c:pt idx="1">
                  <c:v>52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2-4828-A56C-B2FF51519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170848"/>
        <c:axId val="285171176"/>
      </c:barChart>
      <c:catAx>
        <c:axId val="28517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171176"/>
        <c:crosses val="autoZero"/>
        <c:auto val="1"/>
        <c:lblAlgn val="ctr"/>
        <c:lblOffset val="100"/>
        <c:noMultiLvlLbl val="0"/>
      </c:catAx>
      <c:valAx>
        <c:axId val="285171176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17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Guarda!$C$10:$C$20</c:f>
              <c:strCache>
                <c:ptCount val="11"/>
                <c:pt idx="0">
                  <c:v>Pequeno I</c:v>
                </c:pt>
                <c:pt idx="1">
                  <c:v>Pequeno II</c:v>
                </c:pt>
                <c:pt idx="2">
                  <c:v>Médio</c:v>
                </c:pt>
                <c:pt idx="3">
                  <c:v>Grande</c:v>
                </c:pt>
                <c:pt idx="4">
                  <c:v>Metrópole</c:v>
                </c:pt>
                <c:pt idx="6">
                  <c:v>Norte</c:v>
                </c:pt>
                <c:pt idx="7">
                  <c:v>Nordeste</c:v>
                </c:pt>
                <c:pt idx="8">
                  <c:v>Sudeste</c:v>
                </c:pt>
                <c:pt idx="9">
                  <c:v>Sul</c:v>
                </c:pt>
                <c:pt idx="10">
                  <c:v>Centro-Oeste</c:v>
                </c:pt>
              </c:strCache>
            </c:strRef>
          </c:cat>
          <c:val>
            <c:numRef>
              <c:f>Guarda!$D$10:$D$20</c:f>
              <c:numCache>
                <c:formatCode>###0</c:formatCode>
                <c:ptCount val="11"/>
                <c:pt idx="0">
                  <c:v>55</c:v>
                </c:pt>
                <c:pt idx="1">
                  <c:v>15</c:v>
                </c:pt>
                <c:pt idx="2">
                  <c:v>6</c:v>
                </c:pt>
                <c:pt idx="3">
                  <c:v>20</c:v>
                </c:pt>
                <c:pt idx="4">
                  <c:v>1</c:v>
                </c:pt>
                <c:pt idx="6">
                  <c:v>9</c:v>
                </c:pt>
                <c:pt idx="7">
                  <c:v>6</c:v>
                </c:pt>
                <c:pt idx="8">
                  <c:v>33</c:v>
                </c:pt>
                <c:pt idx="9">
                  <c:v>45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E-4407-8A4E-33DEDB45C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96085656"/>
        <c:axId val="296085984"/>
      </c:barChart>
      <c:catAx>
        <c:axId val="29608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6085984"/>
        <c:crosses val="autoZero"/>
        <c:auto val="1"/>
        <c:lblAlgn val="ctr"/>
        <c:lblOffset val="100"/>
        <c:noMultiLvlLbl val="0"/>
      </c:catAx>
      <c:valAx>
        <c:axId val="296085984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608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57561505219932"/>
          <c:y val="0.12885307423932438"/>
          <c:w val="0.45255509555003243"/>
          <c:h val="0.80405445648822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'Total Acolhimento'!$C$31</c:f>
              <c:strCache>
                <c:ptCount val="1"/>
                <c:pt idx="0">
                  <c:v>Percentual de Unidades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Acolhimento'!$B$32:$B$38</c:f>
              <c:strCache>
                <c:ptCount val="7"/>
                <c:pt idx="0">
                  <c:v>Crianças/adolescentes</c:v>
                </c:pt>
                <c:pt idx="1">
                  <c:v>Jovens egressos de serviços de acolhimento</c:v>
                </c:pt>
                <c:pt idx="2">
                  <c:v>Exclusivamente crianças/adolescente com Deficiência</c:v>
                </c:pt>
                <c:pt idx="3">
                  <c:v>Exclusivamente pessoas adultas com Deficiência</c:v>
                </c:pt>
                <c:pt idx="4">
                  <c:v>Adultos e famílias</c:v>
                </c:pt>
                <c:pt idx="5">
                  <c:v>Mulheres em situação de violência</c:v>
                </c:pt>
                <c:pt idx="6">
                  <c:v>Pessoas Idosas</c:v>
                </c:pt>
              </c:strCache>
            </c:strRef>
          </c:cat>
          <c:val>
            <c:numRef>
              <c:f>'Total Acolhimento'!$C$32:$C$38</c:f>
              <c:numCache>
                <c:formatCode>0.0</c:formatCode>
                <c:ptCount val="7"/>
                <c:pt idx="0">
                  <c:v>50.116299874753977</c:v>
                </c:pt>
                <c:pt idx="1">
                  <c:v>0.46519949901592417</c:v>
                </c:pt>
                <c:pt idx="2">
                  <c:v>0.59044551798174993</c:v>
                </c:pt>
                <c:pt idx="3">
                  <c:v>4.5446412596171051</c:v>
                </c:pt>
                <c:pt idx="4">
                  <c:v>11.880479513329755</c:v>
                </c:pt>
                <c:pt idx="5">
                  <c:v>1.5924136697083555</c:v>
                </c:pt>
                <c:pt idx="6">
                  <c:v>30.810520665593128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B-44AC-BDB2-B36C844E0C44}"/>
            </c:ext>
          </c:extLst>
        </c:ser>
        <c:ser>
          <c:idx val="1"/>
          <c:order val="1"/>
          <c:tx>
            <c:strRef>
              <c:f>'Total Acolhimento'!$D$31</c:f>
              <c:strCache>
                <c:ptCount val="1"/>
                <c:pt idx="0">
                  <c:v>Percentual de Acolhidos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Acolhimento'!$B$32:$B$38</c:f>
              <c:strCache>
                <c:ptCount val="7"/>
                <c:pt idx="0">
                  <c:v>Crianças/adolescentes</c:v>
                </c:pt>
                <c:pt idx="1">
                  <c:v>Jovens egressos de serviços de acolhimento</c:v>
                </c:pt>
                <c:pt idx="2">
                  <c:v>Exclusivamente crianças/adolescente com Deficiência</c:v>
                </c:pt>
                <c:pt idx="3">
                  <c:v>Exclusivamente pessoas adultas com Deficiência</c:v>
                </c:pt>
                <c:pt idx="4">
                  <c:v>Adultos e famílias</c:v>
                </c:pt>
                <c:pt idx="5">
                  <c:v>Mulheres em situação de violência</c:v>
                </c:pt>
                <c:pt idx="6">
                  <c:v>Pessoas Idosas</c:v>
                </c:pt>
              </c:strCache>
            </c:strRef>
          </c:cat>
          <c:val>
            <c:numRef>
              <c:f>'Total Acolhimento'!$D$32:$D$38</c:f>
              <c:numCache>
                <c:formatCode>0.0</c:formatCode>
                <c:ptCount val="7"/>
                <c:pt idx="0">
                  <c:v>25.015153596857765</c:v>
                </c:pt>
                <c:pt idx="1">
                  <c:v>0.10587313004614778</c:v>
                </c:pt>
                <c:pt idx="2">
                  <c:v>0.66029272708170039</c:v>
                </c:pt>
                <c:pt idx="3">
                  <c:v>3.9577154033281348</c:v>
                </c:pt>
                <c:pt idx="4">
                  <c:v>20.387447164458944</c:v>
                </c:pt>
                <c:pt idx="5">
                  <c:v>0.62311590279068618</c:v>
                </c:pt>
                <c:pt idx="6">
                  <c:v>49.250402075436625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B-44AC-BDB2-B36C844E0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7119672"/>
        <c:axId val="447116064"/>
      </c:barChart>
      <c:catAx>
        <c:axId val="447119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116064"/>
        <c:crosses val="autoZero"/>
        <c:auto val="1"/>
        <c:lblAlgn val="ctr"/>
        <c:lblOffset val="100"/>
        <c:noMultiLvlLbl val="0"/>
      </c:catAx>
      <c:valAx>
        <c:axId val="447116064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11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060342594869948E-2"/>
          <c:y val="3.8567615265538251E-2"/>
          <c:w val="0.89999997962273115"/>
          <c:h val="5.468852897625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65622999850807E-2"/>
          <c:y val="0.10007862412609143"/>
          <c:w val="0.93055934666267992"/>
          <c:h val="0.7249832019050384"/>
        </c:manualLayout>
      </c:layout>
      <c:lineChart>
        <c:grouping val="standard"/>
        <c:varyColors val="0"/>
        <c:ser>
          <c:idx val="0"/>
          <c:order val="0"/>
          <c:tx>
            <c:strRef>
              <c:f>Plan1!$B$38</c:f>
              <c:strCache>
                <c:ptCount val="1"/>
                <c:pt idx="0">
                  <c:v>município </c:v>
                </c:pt>
              </c:strCache>
            </c:strRef>
          </c:tx>
          <c:spPr>
            <a:ln w="28575" cap="rnd">
              <a:solidFill>
                <a:schemeClr val="accent6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77000"/>
                </a:schemeClr>
              </a:solidFill>
              <a:ln w="9525">
                <a:solidFill>
                  <a:schemeClr val="accent6">
                    <a:tint val="77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Plan1!$A$39:$A$44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Plan1!$B$39:$B$44</c:f>
              <c:numCache>
                <c:formatCode>General</c:formatCode>
                <c:ptCount val="6"/>
                <c:pt idx="0">
                  <c:v>1517</c:v>
                </c:pt>
                <c:pt idx="1">
                  <c:v>1563</c:v>
                </c:pt>
                <c:pt idx="2">
                  <c:v>1807</c:v>
                </c:pt>
                <c:pt idx="3">
                  <c:v>1952</c:v>
                </c:pt>
                <c:pt idx="4">
                  <c:v>2032</c:v>
                </c:pt>
                <c:pt idx="5">
                  <c:v>2014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5D-41D1-9FCD-E98E1ABB2F6A}"/>
            </c:ext>
          </c:extLst>
        </c:ser>
        <c:ser>
          <c:idx val="1"/>
          <c:order val="1"/>
          <c:tx>
            <c:strRef>
              <c:f>Plan1!$C$38</c:f>
              <c:strCache>
                <c:ptCount val="1"/>
                <c:pt idx="0">
                  <c:v> Unidade</c:v>
                </c:pt>
              </c:strCache>
            </c:strRef>
          </c:tx>
          <c:spPr>
            <a:ln w="28575" cap="rnd">
              <a:solidFill>
                <a:schemeClr val="accent6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76000"/>
                </a:schemeClr>
              </a:solidFill>
              <a:ln w="9525">
                <a:solidFill>
                  <a:schemeClr val="accent6">
                    <a:shade val="76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Plan1!$A$39:$A$44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Plan1!$C$39:$C$44</c:f>
              <c:numCache>
                <c:formatCode>General</c:formatCode>
                <c:ptCount val="6"/>
                <c:pt idx="0">
                  <c:v>4360</c:v>
                </c:pt>
                <c:pt idx="1">
                  <c:v>4423</c:v>
                </c:pt>
                <c:pt idx="2">
                  <c:v>5184</c:v>
                </c:pt>
                <c:pt idx="3">
                  <c:v>5554</c:v>
                </c:pt>
                <c:pt idx="4">
                  <c:v>5781</c:v>
                </c:pt>
                <c:pt idx="5">
                  <c:v>5589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5D-41D1-9FCD-E98E1ABB2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778464"/>
        <c:axId val="476779024"/>
      </c:lineChart>
      <c:catAx>
        <c:axId val="47677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6779024"/>
        <c:crosses val="autoZero"/>
        <c:auto val="1"/>
        <c:lblAlgn val="ctr"/>
        <c:lblOffset val="100"/>
        <c:noMultiLvlLbl val="0"/>
      </c:catAx>
      <c:valAx>
        <c:axId val="47677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677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'Id -  mapa'!$F$34</c:f>
              <c:strCache>
                <c:ptCount val="1"/>
                <c:pt idx="0">
                  <c:v>Municípios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 -  mapa'!$E$35:$E$39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'Id -  mapa'!$F$35:$F$39</c:f>
              <c:numCache>
                <c:formatCode>###0</c:formatCode>
                <c:ptCount val="5"/>
                <c:pt idx="0">
                  <c:v>33</c:v>
                </c:pt>
                <c:pt idx="1">
                  <c:v>133</c:v>
                </c:pt>
                <c:pt idx="2">
                  <c:v>676</c:v>
                </c:pt>
                <c:pt idx="3">
                  <c:v>212</c:v>
                </c:pt>
                <c:pt idx="4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B-4A7D-B0AD-9CB3FCE8B1A3}"/>
            </c:ext>
          </c:extLst>
        </c:ser>
        <c:ser>
          <c:idx val="1"/>
          <c:order val="1"/>
          <c:tx>
            <c:strRef>
              <c:f>'Id -  mapa'!$G$34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 -  mapa'!$E$35:$E$39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'Id -  mapa'!$G$35:$G$39</c:f>
              <c:numCache>
                <c:formatCode>###0</c:formatCode>
                <c:ptCount val="5"/>
                <c:pt idx="0">
                  <c:v>37.000000000000021</c:v>
                </c:pt>
                <c:pt idx="1">
                  <c:v>208.00000000000003</c:v>
                </c:pt>
                <c:pt idx="2">
                  <c:v>1030</c:v>
                </c:pt>
                <c:pt idx="3">
                  <c:v>273.00000000000011</c:v>
                </c:pt>
                <c:pt idx="4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3B-4A7D-B0AD-9CB3FCE8B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764056"/>
        <c:axId val="221764384"/>
      </c:barChart>
      <c:catAx>
        <c:axId val="22176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764384"/>
        <c:crosses val="autoZero"/>
        <c:auto val="1"/>
        <c:lblAlgn val="ctr"/>
        <c:lblOffset val="100"/>
        <c:noMultiLvlLbl val="0"/>
      </c:catAx>
      <c:valAx>
        <c:axId val="221764384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76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'Id -  mapa'!$F$40</c:f>
              <c:strCache>
                <c:ptCount val="1"/>
                <c:pt idx="0">
                  <c:v>Municípios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 -  mapa'!$E$41:$E$45</c:f>
              <c:strCache>
                <c:ptCount val="5"/>
                <c:pt idx="0">
                  <c:v>Pequeno I</c:v>
                </c:pt>
                <c:pt idx="1">
                  <c:v>Pequeno II</c:v>
                </c:pt>
                <c:pt idx="2">
                  <c:v>Médio</c:v>
                </c:pt>
                <c:pt idx="3">
                  <c:v>Grande</c:v>
                </c:pt>
                <c:pt idx="4">
                  <c:v>Metrópole</c:v>
                </c:pt>
              </c:strCache>
            </c:strRef>
          </c:cat>
          <c:val>
            <c:numRef>
              <c:f>'Id -  mapa'!$F$41:$F$45</c:f>
              <c:numCache>
                <c:formatCode>###0</c:formatCode>
                <c:ptCount val="5"/>
                <c:pt idx="0">
                  <c:v>472</c:v>
                </c:pt>
                <c:pt idx="1">
                  <c:v>334</c:v>
                </c:pt>
                <c:pt idx="2">
                  <c:v>166</c:v>
                </c:pt>
                <c:pt idx="3">
                  <c:v>203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B-40E4-9B1E-99C0DB3B16DA}"/>
            </c:ext>
          </c:extLst>
        </c:ser>
        <c:ser>
          <c:idx val="1"/>
          <c:order val="1"/>
          <c:tx>
            <c:strRef>
              <c:f>'Id -  mapa'!$G$40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 -  mapa'!$E$41:$E$45</c:f>
              <c:strCache>
                <c:ptCount val="5"/>
                <c:pt idx="0">
                  <c:v>Pequeno I</c:v>
                </c:pt>
                <c:pt idx="1">
                  <c:v>Pequeno II</c:v>
                </c:pt>
                <c:pt idx="2">
                  <c:v>Médio</c:v>
                </c:pt>
                <c:pt idx="3">
                  <c:v>Grande</c:v>
                </c:pt>
                <c:pt idx="4">
                  <c:v>Metrópole</c:v>
                </c:pt>
              </c:strCache>
            </c:strRef>
          </c:cat>
          <c:val>
            <c:numRef>
              <c:f>'Id -  mapa'!$G$41:$G$45</c:f>
              <c:numCache>
                <c:formatCode>###0</c:formatCode>
                <c:ptCount val="5"/>
                <c:pt idx="0">
                  <c:v>487.00000000000017</c:v>
                </c:pt>
                <c:pt idx="1">
                  <c:v>383.99999999999994</c:v>
                </c:pt>
                <c:pt idx="2">
                  <c:v>235.00000000000009</c:v>
                </c:pt>
                <c:pt idx="3">
                  <c:v>443.00000000000011</c:v>
                </c:pt>
                <c:pt idx="4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B-40E4-9B1E-99C0DB3B1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764056"/>
        <c:axId val="221764384"/>
      </c:barChart>
      <c:catAx>
        <c:axId val="22176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764384"/>
        <c:crosses val="autoZero"/>
        <c:auto val="1"/>
        <c:lblAlgn val="ctr"/>
        <c:lblOffset val="100"/>
        <c:noMultiLvlLbl val="0"/>
      </c:catAx>
      <c:valAx>
        <c:axId val="221764384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76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7164821532855"/>
          <c:y val="5.7353479718134537E-2"/>
          <c:w val="0.83368296982063717"/>
          <c:h val="0.772822443782392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'id - perfil acolhidos'!$J$8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elete val="1"/>
          </c:dLbls>
          <c:cat>
            <c:strRef>
              <c:f>'id - perfil acolhidos'!$H$9:$H$11</c:f>
              <c:strCache>
                <c:ptCount val="3"/>
                <c:pt idx="0">
                  <c:v>Menos de 60 anos</c:v>
                </c:pt>
                <c:pt idx="1">
                  <c:v>60 a 79</c:v>
                </c:pt>
                <c:pt idx="2">
                  <c:v>80 ou mais</c:v>
                </c:pt>
              </c:strCache>
            </c:strRef>
          </c:cat>
          <c:val>
            <c:numRef>
              <c:f>'id - perfil acolhidos'!$J$9:$J$11</c:f>
              <c:numCache>
                <c:formatCode>@</c:formatCode>
                <c:ptCount val="3"/>
                <c:pt idx="0">
                  <c:v>1821</c:v>
                </c:pt>
                <c:pt idx="1">
                  <c:v>15284.999999999976</c:v>
                </c:pt>
                <c:pt idx="2">
                  <c:v>14066.000000000002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5B-4C60-B896-B67555EEBCCB}"/>
            </c:ext>
          </c:extLst>
        </c:ser>
        <c:ser>
          <c:idx val="1"/>
          <c:order val="1"/>
          <c:tx>
            <c:strRef>
              <c:f>'id - perfil acolhidos'!$I$8</c:f>
              <c:strCache>
                <c:ptCount val="1"/>
                <c:pt idx="0">
                  <c:v>Mascuilino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elete val="1"/>
          </c:dLbls>
          <c:cat>
            <c:strRef>
              <c:f>'id - perfil acolhidos'!$H$9:$H$11</c:f>
              <c:strCache>
                <c:ptCount val="3"/>
                <c:pt idx="0">
                  <c:v>Menos de 60 anos</c:v>
                </c:pt>
                <c:pt idx="1">
                  <c:v>60 a 79</c:v>
                </c:pt>
                <c:pt idx="2">
                  <c:v>80 ou mais</c:v>
                </c:pt>
              </c:strCache>
            </c:strRef>
          </c:cat>
          <c:val>
            <c:numRef>
              <c:f>'id - perfil acolhidos'!$I$9:$I$11</c:f>
              <c:numCache>
                <c:formatCode>General</c:formatCode>
                <c:ptCount val="3"/>
                <c:pt idx="0">
                  <c:v>-2177.9999999999973</c:v>
                </c:pt>
                <c:pt idx="1">
                  <c:v>-18929.000000000004</c:v>
                </c:pt>
                <c:pt idx="2">
                  <c:v>-8660.0000000000055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5B-4C60-B896-B67555EEBC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24468560"/>
        <c:axId val="424469216"/>
      </c:barChart>
      <c:dateAx>
        <c:axId val="424468560"/>
        <c:scaling>
          <c:orientation val="minMax"/>
        </c:scaling>
        <c:delete val="1"/>
        <c:axPos val="l"/>
        <c:numFmt formatCode="General" sourceLinked="1"/>
        <c:majorTickMark val="cross"/>
        <c:minorTickMark val="none"/>
        <c:tickLblPos val="low"/>
        <c:crossAx val="424469216"/>
        <c:crosses val="autoZero"/>
        <c:auto val="0"/>
        <c:lblOffset val="0"/>
        <c:baseTimeUnit val="days"/>
        <c:majorUnit val="1"/>
      </c:dateAx>
      <c:valAx>
        <c:axId val="424469216"/>
        <c:scaling>
          <c:orientation val="minMax"/>
        </c:scaling>
        <c:delete val="1"/>
        <c:axPos val="b"/>
        <c:numFmt formatCode="@" sourceLinked="1"/>
        <c:majorTickMark val="none"/>
        <c:minorTickMark val="none"/>
        <c:tickLblPos val="nextTo"/>
        <c:crossAx val="42446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6.1620370370370367E-2"/>
                  <c:y val="-8.5613517060367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5C-4900-A80B-EA59E9303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 - Tempo de Acolhimento'!$D$14:$D$21</c:f>
              <c:strCache>
                <c:ptCount val="8"/>
                <c:pt idx="0">
                  <c:v>Menos de 1 mês</c:v>
                </c:pt>
                <c:pt idx="1">
                  <c:v>De 1 a 3 meses</c:v>
                </c:pt>
                <c:pt idx="2">
                  <c:v>De 4 a 6 meses</c:v>
                </c:pt>
                <c:pt idx="3">
                  <c:v>De 7 a 12 meses</c:v>
                </c:pt>
                <c:pt idx="4">
                  <c:v>De 13 a 24 meses</c:v>
                </c:pt>
                <c:pt idx="5">
                  <c:v>De 25 a 48 meses</c:v>
                </c:pt>
                <c:pt idx="6">
                  <c:v>De 49 a 72 meses</c:v>
                </c:pt>
                <c:pt idx="7">
                  <c:v>Mais de 72 meses (mais de 6 anos)</c:v>
                </c:pt>
              </c:strCache>
            </c:strRef>
          </c:cat>
          <c:val>
            <c:numRef>
              <c:f>'Id - Tempo de Acolhimento'!$E$14:$E$21</c:f>
              <c:numCache>
                <c:formatCode>###0</c:formatCode>
                <c:ptCount val="8"/>
                <c:pt idx="0">
                  <c:v>997.00000000000023</c:v>
                </c:pt>
                <c:pt idx="1">
                  <c:v>2673.9999999999995</c:v>
                </c:pt>
                <c:pt idx="2">
                  <c:v>2768.0000000000023</c:v>
                </c:pt>
                <c:pt idx="3">
                  <c:v>4998.9999999999927</c:v>
                </c:pt>
                <c:pt idx="4">
                  <c:v>8624.0000000000218</c:v>
                </c:pt>
                <c:pt idx="5">
                  <c:v>10454.999999999995</c:v>
                </c:pt>
                <c:pt idx="6">
                  <c:v>9238.9999999999836</c:v>
                </c:pt>
                <c:pt idx="7">
                  <c:v>21183.000000000007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5C-4900-A80B-EA59E9303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403880"/>
        <c:axId val="429402896"/>
      </c:lineChart>
      <c:catAx>
        <c:axId val="42940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9402896"/>
        <c:crosses val="autoZero"/>
        <c:auto val="1"/>
        <c:lblAlgn val="ctr"/>
        <c:lblOffset val="100"/>
        <c:noMultiLvlLbl val="0"/>
      </c:catAx>
      <c:valAx>
        <c:axId val="429402896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940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 - trabalhadores'!$B$8:$B$10</c:f>
              <c:strCache>
                <c:ptCount val="3"/>
                <c:pt idx="0">
                  <c:v>Nível Fundamental</c:v>
                </c:pt>
                <c:pt idx="1">
                  <c:v>Nível Médio</c:v>
                </c:pt>
                <c:pt idx="2">
                  <c:v>Nível Superior</c:v>
                </c:pt>
              </c:strCache>
            </c:strRef>
          </c:cat>
          <c:val>
            <c:numRef>
              <c:f>'ID - trabalhadores'!$C$8:$C$10</c:f>
              <c:numCache>
                <c:formatCode>####</c:formatCode>
                <c:ptCount val="3"/>
                <c:pt idx="0">
                  <c:v>5233.9999999999945</c:v>
                </c:pt>
                <c:pt idx="1">
                  <c:v>18708.00000000004</c:v>
                </c:pt>
                <c:pt idx="2">
                  <c:v>7595.0000000000009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D-4CE3-A16E-B5873A0E5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640905160"/>
        <c:axId val="443386632"/>
      </c:barChart>
      <c:catAx>
        <c:axId val="64090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3386632"/>
        <c:crosses val="autoZero"/>
        <c:auto val="1"/>
        <c:lblAlgn val="ctr"/>
        <c:lblOffset val="100"/>
        <c:noMultiLvlLbl val="0"/>
      </c:catAx>
      <c:valAx>
        <c:axId val="443386632"/>
        <c:scaling>
          <c:orientation val="minMax"/>
        </c:scaling>
        <c:delete val="0"/>
        <c:axPos val="l"/>
        <c:numFmt formatCode="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090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 - trabalhadores'!$B$21:$B$28</c:f>
              <c:strCache>
                <c:ptCount val="8"/>
                <c:pt idx="0">
                  <c:v>Assistente Social</c:v>
                </c:pt>
                <c:pt idx="1">
                  <c:v>Psicólogo</c:v>
                </c:pt>
                <c:pt idx="2">
                  <c:v>Pedagógo</c:v>
                </c:pt>
                <c:pt idx="3">
                  <c:v>Enfermeiro</c:v>
                </c:pt>
                <c:pt idx="4">
                  <c:v>Médico</c:v>
                </c:pt>
                <c:pt idx="5">
                  <c:v>Administrador</c:v>
                </c:pt>
                <c:pt idx="6">
                  <c:v>Advogado</c:v>
                </c:pt>
                <c:pt idx="7">
                  <c:v>Fisiterapeuta/Terapia Ocupacional</c:v>
                </c:pt>
              </c:strCache>
            </c:strRef>
          </c:cat>
          <c:val>
            <c:numRef>
              <c:f>'ID - trabalhadores'!$C$21:$C$28</c:f>
              <c:numCache>
                <c:formatCode>####</c:formatCode>
                <c:ptCount val="8"/>
                <c:pt idx="0">
                  <c:v>1147.0000000000018</c:v>
                </c:pt>
                <c:pt idx="1">
                  <c:v>518.99999999999989</c:v>
                </c:pt>
                <c:pt idx="2">
                  <c:v>198.99999999999994</c:v>
                </c:pt>
                <c:pt idx="3">
                  <c:v>1381.0000000000011</c:v>
                </c:pt>
                <c:pt idx="4">
                  <c:v>254.00000000000017</c:v>
                </c:pt>
                <c:pt idx="5">
                  <c:v>239.00000000000063</c:v>
                </c:pt>
                <c:pt idx="6">
                  <c:v>72.000000000000057</c:v>
                </c:pt>
                <c:pt idx="7">
                  <c:v>856.00000000000057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E-4459-913B-9C90CBD8A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01721488"/>
        <c:axId val="501722472"/>
      </c:barChart>
      <c:catAx>
        <c:axId val="50172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1722472"/>
        <c:crosses val="autoZero"/>
        <c:auto val="1"/>
        <c:lblAlgn val="ctr"/>
        <c:lblOffset val="100"/>
        <c:noMultiLvlLbl val="0"/>
      </c:catAx>
      <c:valAx>
        <c:axId val="501722472"/>
        <c:scaling>
          <c:orientation val="minMax"/>
        </c:scaling>
        <c:delete val="0"/>
        <c:axPos val="b"/>
        <c:numFmt formatCode="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172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Mapa!$F$51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4415765896480319E-3"/>
                  <c:y val="-1.047113080379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11-4227-BC82-DBC19B9D5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Mapa!$E$52:$E$56</c:f>
              <c:strCache>
                <c:ptCount val="5"/>
                <c:pt idx="0">
                  <c:v>Pequeno I</c:v>
                </c:pt>
                <c:pt idx="1">
                  <c:v>Pequeno II</c:v>
                </c:pt>
                <c:pt idx="2">
                  <c:v>Médio</c:v>
                </c:pt>
                <c:pt idx="3">
                  <c:v>Grande</c:v>
                </c:pt>
                <c:pt idx="4">
                  <c:v>Metrópole</c:v>
                </c:pt>
              </c:strCache>
            </c:strRef>
          </c:cat>
          <c:val>
            <c:numRef>
              <c:f>Mapa!$F$52:$F$56</c:f>
              <c:numCache>
                <c:formatCode>###0</c:formatCode>
                <c:ptCount val="5"/>
                <c:pt idx="0">
                  <c:v>1095.0000000000014</c:v>
                </c:pt>
                <c:pt idx="1">
                  <c:v>1055.9999999999998</c:v>
                </c:pt>
                <c:pt idx="2">
                  <c:v>734.99999999999955</c:v>
                </c:pt>
                <c:pt idx="3">
                  <c:v>1774.0000000000007</c:v>
                </c:pt>
                <c:pt idx="4">
                  <c:v>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1-4227-BC82-DBC19B9D5A82}"/>
            </c:ext>
          </c:extLst>
        </c:ser>
        <c:ser>
          <c:idx val="1"/>
          <c:order val="1"/>
          <c:tx>
            <c:strRef>
              <c:f>Mapa!$G$51</c:f>
              <c:strCache>
                <c:ptCount val="1"/>
                <c:pt idx="0">
                  <c:v>Municípios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Mapa!$E$52:$E$56</c:f>
              <c:strCache>
                <c:ptCount val="5"/>
                <c:pt idx="0">
                  <c:v>Pequeno I</c:v>
                </c:pt>
                <c:pt idx="1">
                  <c:v>Pequeno II</c:v>
                </c:pt>
                <c:pt idx="2">
                  <c:v>Médio</c:v>
                </c:pt>
                <c:pt idx="3">
                  <c:v>Grande</c:v>
                </c:pt>
                <c:pt idx="4">
                  <c:v>Metrópole</c:v>
                </c:pt>
              </c:strCache>
            </c:strRef>
          </c:cat>
          <c:val>
            <c:numRef>
              <c:f>Mapa!$G$52:$G$56</c:f>
              <c:numCache>
                <c:formatCode>###0</c:formatCode>
                <c:ptCount val="5"/>
                <c:pt idx="0">
                  <c:v>953</c:v>
                </c:pt>
                <c:pt idx="1">
                  <c:v>602</c:v>
                </c:pt>
                <c:pt idx="2">
                  <c:v>288</c:v>
                </c:pt>
                <c:pt idx="3">
                  <c:v>263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11-4227-BC82-DBC19B9D5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467752"/>
        <c:axId val="286468080"/>
      </c:barChart>
      <c:catAx>
        <c:axId val="28646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468080"/>
        <c:crosses val="autoZero"/>
        <c:auto val="1"/>
        <c:lblAlgn val="ctr"/>
        <c:lblOffset val="100"/>
        <c:noMultiLvlLbl val="0"/>
      </c:catAx>
      <c:valAx>
        <c:axId val="286468080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46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Mapa!$F$62</c:f>
              <c:strCache>
                <c:ptCount val="1"/>
                <c:pt idx="0">
                  <c:v>Unidades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Mapa!$E$63:$E$67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Mapa!$F$63:$F$67</c:f>
              <c:numCache>
                <c:formatCode>###0</c:formatCode>
                <c:ptCount val="5"/>
                <c:pt idx="0">
                  <c:v>221.99999999999994</c:v>
                </c:pt>
                <c:pt idx="1">
                  <c:v>705.00000000000045</c:v>
                </c:pt>
                <c:pt idx="2">
                  <c:v>2993</c:v>
                </c:pt>
                <c:pt idx="3">
                  <c:v>1178.0000000000002</c:v>
                </c:pt>
                <c:pt idx="4">
                  <c:v>490.99999999999994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5-4356-9C9D-9E5C0A8F4067}"/>
            </c:ext>
          </c:extLst>
        </c:ser>
        <c:ser>
          <c:idx val="1"/>
          <c:order val="1"/>
          <c:tx>
            <c:strRef>
              <c:f>Mapa!$G$62</c:f>
              <c:strCache>
                <c:ptCount val="1"/>
                <c:pt idx="0">
                  <c:v>Municípios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Mapa!$E$63:$E$67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Mapa!$G$63:$G$67</c:f>
              <c:numCache>
                <c:formatCode>###0</c:formatCode>
                <c:ptCount val="5"/>
                <c:pt idx="0">
                  <c:v>127</c:v>
                </c:pt>
                <c:pt idx="1">
                  <c:v>301</c:v>
                </c:pt>
                <c:pt idx="2">
                  <c:v>943</c:v>
                </c:pt>
                <c:pt idx="3">
                  <c:v>531</c:v>
                </c:pt>
                <c:pt idx="4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5-4356-9C9D-9E5C0A8F4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467752"/>
        <c:axId val="286468080"/>
      </c:barChart>
      <c:catAx>
        <c:axId val="28646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468080"/>
        <c:crosses val="autoZero"/>
        <c:auto val="1"/>
        <c:lblAlgn val="ctr"/>
        <c:lblOffset val="100"/>
        <c:noMultiLvlLbl val="0"/>
      </c:catAx>
      <c:valAx>
        <c:axId val="286468080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46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 - mapa'!$E$21</c:f>
              <c:strCache>
                <c:ptCount val="1"/>
                <c:pt idx="0">
                  <c:v>Município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- mapa'!$D$22:$D$26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'CA - mapa'!$E$22:$E$26</c:f>
              <c:numCache>
                <c:formatCode>###0</c:formatCode>
                <c:ptCount val="5"/>
                <c:pt idx="0">
                  <c:v>113</c:v>
                </c:pt>
                <c:pt idx="1">
                  <c:v>236</c:v>
                </c:pt>
                <c:pt idx="2">
                  <c:v>719</c:v>
                </c:pt>
                <c:pt idx="3">
                  <c:v>416</c:v>
                </c:pt>
                <c:pt idx="4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F-45E1-930B-5AFFD1BF4705}"/>
            </c:ext>
          </c:extLst>
        </c:ser>
        <c:ser>
          <c:idx val="1"/>
          <c:order val="1"/>
          <c:tx>
            <c:strRef>
              <c:f>'CA - mapa'!$F$21</c:f>
              <c:strCache>
                <c:ptCount val="1"/>
                <c:pt idx="0">
                  <c:v>Unidade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- mapa'!$D$22:$D$26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'CA - mapa'!$F$22:$F$26</c:f>
              <c:numCache>
                <c:formatCode>###0</c:formatCode>
                <c:ptCount val="5"/>
                <c:pt idx="0">
                  <c:v>150.00000000000003</c:v>
                </c:pt>
                <c:pt idx="1">
                  <c:v>386.00000000000011</c:v>
                </c:pt>
                <c:pt idx="2">
                  <c:v>1353.0000000000011</c:v>
                </c:pt>
                <c:pt idx="3">
                  <c:v>706.99999999999989</c:v>
                </c:pt>
                <c:pt idx="4">
                  <c:v>237.99999999999994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CF-45E1-930B-5AFFD1BF4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764056"/>
        <c:axId val="221764384"/>
      </c:barChart>
      <c:catAx>
        <c:axId val="22176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764384"/>
        <c:crosses val="autoZero"/>
        <c:auto val="1"/>
        <c:lblAlgn val="ctr"/>
        <c:lblOffset val="100"/>
        <c:noMultiLvlLbl val="0"/>
      </c:catAx>
      <c:valAx>
        <c:axId val="221764384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76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 - mapa'!$E$27</c:f>
              <c:strCache>
                <c:ptCount val="1"/>
                <c:pt idx="0">
                  <c:v>Município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- mapa'!$D$28:$D$32</c:f>
              <c:strCache>
                <c:ptCount val="5"/>
                <c:pt idx="0">
                  <c:v>Pequeno I</c:v>
                </c:pt>
                <c:pt idx="1">
                  <c:v>Pequeno II</c:v>
                </c:pt>
                <c:pt idx="2">
                  <c:v>Médio</c:v>
                </c:pt>
                <c:pt idx="3">
                  <c:v>Grande</c:v>
                </c:pt>
                <c:pt idx="4">
                  <c:v>Metrópole</c:v>
                </c:pt>
              </c:strCache>
            </c:strRef>
          </c:cat>
          <c:val>
            <c:numRef>
              <c:f>'CA - mapa'!$E$28:$E$32</c:f>
              <c:numCache>
                <c:formatCode>###0</c:formatCode>
                <c:ptCount val="5"/>
                <c:pt idx="0">
                  <c:v>567</c:v>
                </c:pt>
                <c:pt idx="1">
                  <c:v>529</c:v>
                </c:pt>
                <c:pt idx="2">
                  <c:v>279</c:v>
                </c:pt>
                <c:pt idx="3">
                  <c:v>262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F-4ABA-81DD-AA09B8A8F84E}"/>
            </c:ext>
          </c:extLst>
        </c:ser>
        <c:ser>
          <c:idx val="1"/>
          <c:order val="1"/>
          <c:tx>
            <c:strRef>
              <c:f>'CA - mapa'!$F$27</c:f>
              <c:strCache>
                <c:ptCount val="1"/>
                <c:pt idx="0">
                  <c:v>Unidade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- mapa'!$D$28:$D$32</c:f>
              <c:strCache>
                <c:ptCount val="5"/>
                <c:pt idx="0">
                  <c:v>Pequeno I</c:v>
                </c:pt>
                <c:pt idx="1">
                  <c:v>Pequeno II</c:v>
                </c:pt>
                <c:pt idx="2">
                  <c:v>Médio</c:v>
                </c:pt>
                <c:pt idx="3">
                  <c:v>Grande</c:v>
                </c:pt>
                <c:pt idx="4">
                  <c:v>Metrópole</c:v>
                </c:pt>
              </c:strCache>
            </c:strRef>
          </c:cat>
          <c:val>
            <c:numRef>
              <c:f>'CA - mapa'!$F$28:$F$32</c:f>
              <c:numCache>
                <c:formatCode>###0</c:formatCode>
                <c:ptCount val="5"/>
                <c:pt idx="0">
                  <c:v>571.99999999999977</c:v>
                </c:pt>
                <c:pt idx="1">
                  <c:v>582.00000000000034</c:v>
                </c:pt>
                <c:pt idx="2">
                  <c:v>364.9999999999996</c:v>
                </c:pt>
                <c:pt idx="3">
                  <c:v>825.00000000000023</c:v>
                </c:pt>
                <c:pt idx="4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FF-4ABA-81DD-AA09B8A8F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764056"/>
        <c:axId val="221764384"/>
      </c:barChart>
      <c:catAx>
        <c:axId val="22176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764384"/>
        <c:crosses val="autoZero"/>
        <c:auto val="1"/>
        <c:lblAlgn val="ctr"/>
        <c:lblOffset val="100"/>
        <c:noMultiLvlLbl val="0"/>
      </c:catAx>
      <c:valAx>
        <c:axId val="221764384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76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- PERFIL DA UNIDADE'!$C$110:$C$116</c:f>
              <c:strCache>
                <c:ptCount val="7"/>
                <c:pt idx="0">
                  <c:v>Não é permitido receber visitas na Unidade</c:v>
                </c:pt>
                <c:pt idx="1">
                  <c:v>Diariamente</c:v>
                </c:pt>
                <c:pt idx="2">
                  <c:v>De 3 a 6 dias na semana</c:v>
                </c:pt>
                <c:pt idx="3">
                  <c:v>De 1 a 2 dias na semana</c:v>
                </c:pt>
                <c:pt idx="4">
                  <c:v>Quinzenalmente</c:v>
                </c:pt>
                <c:pt idx="5">
                  <c:v>Mensalmente</c:v>
                </c:pt>
                <c:pt idx="6">
                  <c:v>Apenas em algumas datas específicas do ano</c:v>
                </c:pt>
              </c:strCache>
            </c:strRef>
          </c:cat>
          <c:val>
            <c:numRef>
              <c:f>'CA - PERFIL DA UNIDADE'!$D$110:$D$116</c:f>
              <c:numCache>
                <c:formatCode>###0</c:formatCode>
                <c:ptCount val="7"/>
                <c:pt idx="0">
                  <c:v>73</c:v>
                </c:pt>
                <c:pt idx="1">
                  <c:v>609</c:v>
                </c:pt>
                <c:pt idx="2">
                  <c:v>325</c:v>
                </c:pt>
                <c:pt idx="3">
                  <c:v>1553</c:v>
                </c:pt>
                <c:pt idx="4">
                  <c:v>212</c:v>
                </c:pt>
                <c:pt idx="5">
                  <c:v>38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A-49AE-A0FD-4F449D614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0495536"/>
        <c:axId val="300496520"/>
      </c:barChart>
      <c:catAx>
        <c:axId val="30049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496520"/>
        <c:crosses val="autoZero"/>
        <c:auto val="1"/>
        <c:lblAlgn val="ctr"/>
        <c:lblOffset val="100"/>
        <c:noMultiLvlLbl val="0"/>
      </c:catAx>
      <c:valAx>
        <c:axId val="300496520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49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'CA - PERFIL ACOLHIDO'!$E$7</c:f>
              <c:strCache>
                <c:ptCount val="1"/>
                <c:pt idx="0">
                  <c:v>Feminino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'CA - PERFIL ACOLHIDO'!$D$8:$D$15</c:f>
              <c:strCache>
                <c:ptCount val="8"/>
                <c:pt idx="0">
                  <c:v>0 a 2</c:v>
                </c:pt>
                <c:pt idx="1">
                  <c:v>3 a 5</c:v>
                </c:pt>
                <c:pt idx="2">
                  <c:v>6 a 11</c:v>
                </c:pt>
                <c:pt idx="3">
                  <c:v>12 a 13</c:v>
                </c:pt>
                <c:pt idx="4">
                  <c:v>14 a 15</c:v>
                </c:pt>
                <c:pt idx="5">
                  <c:v>16 a 17</c:v>
                </c:pt>
                <c:pt idx="6">
                  <c:v>18 a 21</c:v>
                </c:pt>
                <c:pt idx="7">
                  <c:v>Outras Idades</c:v>
                </c:pt>
              </c:strCache>
            </c:strRef>
          </c:cat>
          <c:val>
            <c:numRef>
              <c:f>'CA - PERFIL ACOLHIDO'!$E$8:$E$15</c:f>
              <c:numCache>
                <c:formatCode>#.#;#.#</c:formatCode>
                <c:ptCount val="8"/>
                <c:pt idx="0">
                  <c:v>-2065.9999999999991</c:v>
                </c:pt>
                <c:pt idx="1">
                  <c:v>-1839.9999999999998</c:v>
                </c:pt>
                <c:pt idx="2">
                  <c:v>-4103.0000000000091</c:v>
                </c:pt>
                <c:pt idx="3">
                  <c:v>-2271.0000000000023</c:v>
                </c:pt>
                <c:pt idx="4">
                  <c:v>-2481</c:v>
                </c:pt>
                <c:pt idx="5">
                  <c:v>-2010.9999999999986</c:v>
                </c:pt>
                <c:pt idx="6">
                  <c:v>-267.00000000000011</c:v>
                </c:pt>
                <c:pt idx="7">
                  <c:v>-420.99999999999966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3-46DD-B7BA-17B8B58E188A}"/>
            </c:ext>
          </c:extLst>
        </c:ser>
        <c:ser>
          <c:idx val="1"/>
          <c:order val="1"/>
          <c:tx>
            <c:strRef>
              <c:f>'CA - PERFIL ACOLHIDO'!$F$7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'CA - PERFIL ACOLHIDO'!$D$8:$D$15</c:f>
              <c:strCache>
                <c:ptCount val="8"/>
                <c:pt idx="0">
                  <c:v>0 a 2</c:v>
                </c:pt>
                <c:pt idx="1">
                  <c:v>3 a 5</c:v>
                </c:pt>
                <c:pt idx="2">
                  <c:v>6 a 11</c:v>
                </c:pt>
                <c:pt idx="3">
                  <c:v>12 a 13</c:v>
                </c:pt>
                <c:pt idx="4">
                  <c:v>14 a 15</c:v>
                </c:pt>
                <c:pt idx="5">
                  <c:v>16 a 17</c:v>
                </c:pt>
                <c:pt idx="6">
                  <c:v>18 a 21</c:v>
                </c:pt>
                <c:pt idx="7">
                  <c:v>Outras Idades</c:v>
                </c:pt>
              </c:strCache>
            </c:strRef>
          </c:cat>
          <c:val>
            <c:numRef>
              <c:f>'CA - PERFIL ACOLHIDO'!$F$8:$F$15</c:f>
              <c:numCache>
                <c:formatCode>#.#;#.#</c:formatCode>
                <c:ptCount val="8"/>
                <c:pt idx="0">
                  <c:v>2348.9999999999973</c:v>
                </c:pt>
                <c:pt idx="1">
                  <c:v>1980.9999999999968</c:v>
                </c:pt>
                <c:pt idx="2">
                  <c:v>4772.9999999999991</c:v>
                </c:pt>
                <c:pt idx="3">
                  <c:v>2140.0000000000009</c:v>
                </c:pt>
                <c:pt idx="4">
                  <c:v>2313.0000000000014</c:v>
                </c:pt>
                <c:pt idx="5">
                  <c:v>2173.0000000000027</c:v>
                </c:pt>
                <c:pt idx="6">
                  <c:v>287.00000000000034</c:v>
                </c:pt>
                <c:pt idx="7">
                  <c:v>289.00000000000102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3-46DD-B7BA-17B8B58E1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407351824"/>
        <c:axId val="407337392"/>
      </c:barChart>
      <c:catAx>
        <c:axId val="40735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7337392"/>
        <c:crosses val="autoZero"/>
        <c:auto val="1"/>
        <c:lblAlgn val="ctr"/>
        <c:lblOffset val="100"/>
        <c:noMultiLvlLbl val="0"/>
      </c:catAx>
      <c:valAx>
        <c:axId val="407337392"/>
        <c:scaling>
          <c:orientation val="minMax"/>
        </c:scaling>
        <c:delete val="1"/>
        <c:axPos val="b"/>
        <c:numFmt formatCode="#.#;#.#" sourceLinked="1"/>
        <c:majorTickMark val="none"/>
        <c:minorTickMark val="none"/>
        <c:tickLblPos val="nextTo"/>
        <c:crossAx val="40735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2012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'CA - PERFIL ACOLHIDO'!$D$103:$D$110</c:f>
              <c:strCache>
                <c:ptCount val="8"/>
                <c:pt idx="0">
                  <c:v>Menos de 1 mês</c:v>
                </c:pt>
                <c:pt idx="1">
                  <c:v>De 1 a 3 meses</c:v>
                </c:pt>
                <c:pt idx="2">
                  <c:v>De 4 a 6 meses</c:v>
                </c:pt>
                <c:pt idx="3">
                  <c:v>De 7 a 12 meses</c:v>
                </c:pt>
                <c:pt idx="4">
                  <c:v>De 13 a 24 meses</c:v>
                </c:pt>
                <c:pt idx="5">
                  <c:v>De 25 a 48 meses</c:v>
                </c:pt>
                <c:pt idx="6">
                  <c:v>De 49 a 72 meses</c:v>
                </c:pt>
                <c:pt idx="7">
                  <c:v>Mais de 72 meses (mais de 6 anos)</c:v>
                </c:pt>
              </c:strCache>
            </c:strRef>
          </c:cat>
          <c:val>
            <c:numRef>
              <c:f>'CA - PERFIL ACOLHIDO'!$E$103:$E$110</c:f>
              <c:numCache>
                <c:formatCode>###0</c:formatCode>
                <c:ptCount val="8"/>
                <c:pt idx="0">
                  <c:v>2736.9999999999973</c:v>
                </c:pt>
                <c:pt idx="1">
                  <c:v>5035.9999999999927</c:v>
                </c:pt>
                <c:pt idx="2">
                  <c:v>4898.0000000000064</c:v>
                </c:pt>
                <c:pt idx="3">
                  <c:v>6191.9999999999964</c:v>
                </c:pt>
                <c:pt idx="4">
                  <c:v>6099.9999999999964</c:v>
                </c:pt>
                <c:pt idx="5">
                  <c:v>4494</c:v>
                </c:pt>
                <c:pt idx="6">
                  <c:v>1953.9999999999961</c:v>
                </c:pt>
                <c:pt idx="7">
                  <c:v>2792.9999999999973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1B-4775-AB3B-80976EBFAD7D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4627173056327294E-2"/>
                  <c:y val="0.105368897801519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1B-4775-AB3B-80976EBFA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- PERFIL ACOLHIDO'!$D$103:$D$110</c:f>
              <c:strCache>
                <c:ptCount val="8"/>
                <c:pt idx="0">
                  <c:v>Menos de 1 mês</c:v>
                </c:pt>
                <c:pt idx="1">
                  <c:v>De 1 a 3 meses</c:v>
                </c:pt>
                <c:pt idx="2">
                  <c:v>De 4 a 6 meses</c:v>
                </c:pt>
                <c:pt idx="3">
                  <c:v>De 7 a 12 meses</c:v>
                </c:pt>
                <c:pt idx="4">
                  <c:v>De 13 a 24 meses</c:v>
                </c:pt>
                <c:pt idx="5">
                  <c:v>De 25 a 48 meses</c:v>
                </c:pt>
                <c:pt idx="6">
                  <c:v>De 49 a 72 meses</c:v>
                </c:pt>
                <c:pt idx="7">
                  <c:v>Mais de 72 meses (mais de 6 anos)</c:v>
                </c:pt>
              </c:strCache>
            </c:strRef>
          </c:cat>
          <c:val>
            <c:numRef>
              <c:f>'CA - PERFIL ACOLHIDO'!$F$103:$F$110</c:f>
              <c:numCache>
                <c:formatCode>###0</c:formatCode>
                <c:ptCount val="8"/>
                <c:pt idx="0">
                  <c:v>2960.0000000000027</c:v>
                </c:pt>
                <c:pt idx="1">
                  <c:v>5414.9999999999918</c:v>
                </c:pt>
                <c:pt idx="2">
                  <c:v>4495.0000000000018</c:v>
                </c:pt>
                <c:pt idx="3">
                  <c:v>5812.9999999999927</c:v>
                </c:pt>
                <c:pt idx="4">
                  <c:v>5681.0000000000091</c:v>
                </c:pt>
                <c:pt idx="5">
                  <c:v>3709.9999999999905</c:v>
                </c:pt>
                <c:pt idx="6">
                  <c:v>1580.9999999999959</c:v>
                </c:pt>
                <c:pt idx="7">
                  <c:v>2113.0000000000005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1B-4775-AB3B-80976EBFA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114752"/>
        <c:axId val="447115408"/>
      </c:lineChart>
      <c:catAx>
        <c:axId val="44711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115408"/>
        <c:crosses val="autoZero"/>
        <c:auto val="1"/>
        <c:lblAlgn val="ctr"/>
        <c:lblOffset val="100"/>
        <c:noMultiLvlLbl val="0"/>
      </c:catAx>
      <c:valAx>
        <c:axId val="447115408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11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0.37294</cdr:x>
      <cdr:y>0.63696</cdr:y>
    </cdr:from>
    <cdr:to>
      <cdr:x>0.55206</cdr:x>
      <cdr:y>0.90231</cdr:y>
    </cdr:to>
    <cdr:sp macro="" textlink="">
      <cdr:nvSpPr>
        <cdr:cNvPr id="2" name="CaixaDeTexto 8"/>
        <cdr:cNvSpPr txBox="1"/>
      </cdr:nvSpPr>
      <cdr:spPr>
        <a:xfrm xmlns:a="http://schemas.openxmlformats.org/drawingml/2006/main">
          <a:off x="1395086" y="1551481"/>
          <a:ext cx="67003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>
              <a:solidFill>
                <a:schemeClr val="tx1"/>
              </a:solidFill>
            </a:rPr>
            <a:t>2178</a:t>
          </a:r>
        </a:p>
        <a:p xmlns:a="http://schemas.openxmlformats.org/drawingml/2006/main">
          <a:endParaRPr lang="pt-BR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0.61495</cdr:x>
      <cdr:y>0.11372</cdr:y>
    </cdr:from>
    <cdr:to>
      <cdr:x>0.84181</cdr:x>
      <cdr:y>0.26535</cdr:y>
    </cdr:to>
    <cdr:sp macro="" textlink="">
      <cdr:nvSpPr>
        <cdr:cNvPr id="3" name="CaixaDeTexto 8"/>
        <cdr:cNvSpPr txBox="1"/>
      </cdr:nvSpPr>
      <cdr:spPr>
        <a:xfrm xmlns:a="http://schemas.openxmlformats.org/drawingml/2006/main">
          <a:off x="2300364" y="276999"/>
          <a:ext cx="84863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>
              <a:solidFill>
                <a:schemeClr val="bg1"/>
              </a:solidFill>
            </a:rPr>
            <a:t>14.066</a:t>
          </a:r>
          <a:endParaRPr lang="pt-BR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5F74BC3-B2A9-4205-8958-636F4B285D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507B5E3-5A83-455F-80C8-9994851EDA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FD1B-22C9-4EC8-861F-5DCCBAF58FD7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8C69A5-6BD0-44DA-91B5-4B97E43048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A7DC315-5883-48EB-B989-CBB0F238BE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08FD-73C0-4AC6-ABB1-4E33DADE66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14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EE89E-878F-4301-B161-22ED24C60E24}" type="datetimeFigureOut">
              <a:rPr lang="pt-BR" smtClean="0"/>
              <a:t>29/06/2018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BC1A7-F13C-4C00-AFB5-160097E4B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25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BC1A7-F13C-4C00-AFB5-160097E4B64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03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BC1A7-F13C-4C00-AFB5-160097E4B645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28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3645126"/>
            <a:ext cx="9144000" cy="2920635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6773" y="1740194"/>
            <a:ext cx="7086600" cy="1589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b="1" dirty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5830" y="3890889"/>
            <a:ext cx="6812280" cy="8724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MESA 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1568-3552-430C-81D5-79EF94D3556A}" type="datetime1">
              <a:rPr lang="pt-BR" smtClean="0"/>
              <a:t>29/06/2018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6940D90-52C4-483F-B0B7-9F62F56FDB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5469" y="250724"/>
            <a:ext cx="4866969" cy="10167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2445367-6A40-4C29-BE50-A0606FC1D50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6622" y="206477"/>
            <a:ext cx="3127443" cy="1020028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1438603" y="6538913"/>
            <a:ext cx="439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bg1"/>
                </a:solidFill>
              </a:rPr>
              <a:t>Ministério do  Desenvolvimento Social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6E107B2-A680-4E06-8DE1-B70E7B7EC5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8913"/>
            <a:ext cx="9144000" cy="319086"/>
          </a:xfrm>
          <a:prstGeom prst="rect">
            <a:avLst/>
          </a:prstGeom>
        </p:spPr>
      </p:pic>
      <p:sp>
        <p:nvSpPr>
          <p:cNvPr id="15" name="CaixaDeTexto 14"/>
          <p:cNvSpPr txBox="1"/>
          <p:nvPr userDrawn="1"/>
        </p:nvSpPr>
        <p:spPr>
          <a:xfrm>
            <a:off x="2569078" y="6550222"/>
            <a:ext cx="4005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Ministério do Desenvolvimento Social</a:t>
            </a:r>
            <a:endParaRPr lang="pt-BR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5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8DB-2CBC-4625-8457-340CDCF6F117}" type="datetime1">
              <a:rPr lang="pt-BR" smtClean="0"/>
              <a:t>29/06/2018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15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2CB0-9990-486D-879B-B9ACCAE221C0}" type="datetime1">
              <a:rPr lang="pt-BR" smtClean="0"/>
              <a:t>29/06/2018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9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07FB-EE1A-481F-BF03-C1F7CE116121}" type="datetime1">
              <a:rPr lang="pt-BR" smtClean="0"/>
              <a:t>29/06/2018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97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A046-82E3-4F62-8190-D52DC8F31C9F}" type="datetime1">
              <a:rPr lang="pt-BR" smtClean="0"/>
              <a:t>29/06/2018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16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9E7B-8AB4-41B6-BB8D-68F4D913E2CE}" type="datetime1">
              <a:rPr lang="pt-BR" smtClean="0"/>
              <a:t>29/06/2018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2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9A39-0652-4A03-AE01-EE5540A6B61A}" type="datetime1">
              <a:rPr lang="pt-BR" smtClean="0"/>
              <a:t>29/06/2018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51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7035-B42D-4BEF-AEBF-C8C355BD222D}" type="datetime1">
              <a:rPr lang="pt-BR" smtClean="0"/>
              <a:t>29/06/2018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05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9598-AB77-41DC-A5A7-ECC496B13583}" type="datetime1">
              <a:rPr lang="pt-BR" smtClean="0"/>
              <a:t>29/06/2018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51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0E4-3595-45C9-B82B-D862FCA21B2C}" type="datetime1">
              <a:rPr lang="pt-BR" smtClean="0"/>
              <a:t>29/06/2018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68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EED-B5A3-477F-A9C4-287ECB0876BB}" type="datetime1">
              <a:rPr lang="pt-BR" smtClean="0"/>
              <a:t>29/06/2018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13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EC4A-D7AF-46EF-A0D1-BE5622F118EA}" type="datetime1">
              <a:rPr lang="pt-BR" smtClean="0"/>
              <a:t>29/06/2018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C3FF5-E6AA-43E3-9C7F-59F4A7879F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1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F9E7D-8A54-4734-B3F3-8E44B59D4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765" y="2542062"/>
            <a:ext cx="7122962" cy="1690979"/>
          </a:xfrm>
        </p:spPr>
        <p:txBody>
          <a:bodyPr>
            <a:noAutofit/>
          </a:bodyPr>
          <a:lstStyle/>
          <a:p>
            <a:r>
              <a:rPr lang="pt-BR" sz="4800" b="1" dirty="0" smtClean="0"/>
              <a:t>A Vigilância e os serviços de Proteção Social Especial de Alta Complexidade</a:t>
            </a:r>
            <a:endParaRPr lang="pt-BR" sz="4800" b="1" dirty="0"/>
          </a:p>
        </p:txBody>
      </p:sp>
      <p:sp>
        <p:nvSpPr>
          <p:cNvPr id="15" name="Subtítulo 14">
            <a:extLst>
              <a:ext uri="{FF2B5EF4-FFF2-40B4-BE49-F238E27FC236}">
                <a16:creationId xmlns:a16="http://schemas.microsoft.com/office/drawing/2014/main" id="{56BA4A74-FA7A-45C3-BBF8-68B376227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765" y="4616244"/>
            <a:ext cx="6858000" cy="855407"/>
          </a:xfrm>
        </p:spPr>
        <p:txBody>
          <a:bodyPr/>
          <a:lstStyle/>
          <a:p>
            <a:r>
              <a:rPr lang="pt-BR" dirty="0"/>
              <a:t>MESA </a:t>
            </a:r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384A67A-6DFB-46E9-A644-D10D48E2C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22" y="206477"/>
            <a:ext cx="3127443" cy="102002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463927A-A496-44CF-AC72-8B1FF2DDB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69" y="250724"/>
            <a:ext cx="4866969" cy="10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3533" y="301177"/>
            <a:ext cx="7788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Perfil das Unidades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41015" y="5719961"/>
            <a:ext cx="26305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Fonte: </a:t>
            </a:r>
            <a:r>
              <a:rPr lang="pt-BR" sz="1350" dirty="0" smtClean="0"/>
              <a:t>Censo SUAS – Unidades de Acolhimento /2017</a:t>
            </a:r>
            <a:endParaRPr lang="pt-BR" sz="135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101251"/>
              </p:ext>
            </p:extLst>
          </p:nvPr>
        </p:nvGraphicFramePr>
        <p:xfrm>
          <a:off x="783678" y="1138155"/>
          <a:ext cx="4206108" cy="414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ipse 3"/>
          <p:cNvSpPr/>
          <p:nvPr/>
        </p:nvSpPr>
        <p:spPr>
          <a:xfrm>
            <a:off x="2404241" y="938048"/>
            <a:ext cx="1269125" cy="1324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653861" y="4335516"/>
            <a:ext cx="769883" cy="759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840015" y="993228"/>
            <a:ext cx="3775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346 unidades só recebem acolhidos do mesmo sexo e 123 unidades não acolhem grupos de irmãos.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77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Gráfico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137447"/>
              </p:ext>
            </p:extLst>
          </p:nvPr>
        </p:nvGraphicFramePr>
        <p:xfrm>
          <a:off x="4690651" y="6745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52693" y="127934"/>
            <a:ext cx="7788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Perfil dos Acolhidos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5858" y="1107271"/>
            <a:ext cx="47092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817 acolhidos estão em unidades para exclusivas para pessoas com deficiência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 14% são de outros municípios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6,1% possuem BPC- PCD e 11,6% Bolsa Família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70007" y="6117837"/>
            <a:ext cx="39813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Fonte: </a:t>
            </a:r>
            <a:r>
              <a:rPr lang="pt-BR" sz="1350" dirty="0" smtClean="0"/>
              <a:t>Censo SUAS – Unidades de Acolhimento /2017</a:t>
            </a:r>
            <a:endParaRPr lang="pt-BR" sz="135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09339" y="2712218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2349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798068" y="2695152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2066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7295745" y="2422546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1981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6821718" y="2449952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1840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301457" y="2172953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4773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6789278" y="2166746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4103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7295746" y="1895954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2140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6804434" y="1900347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2271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708027" y="1761848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2313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789279" y="1644819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2481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7297716" y="1353875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2173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789280" y="1350337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2011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7373323" y="1090579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267</a:t>
            </a:r>
            <a:endParaRPr lang="pt-BR" sz="1200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6789281" y="1057431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287</a:t>
            </a:r>
            <a:endParaRPr lang="pt-BR" sz="12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7373323" y="839444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289</a:t>
            </a:r>
            <a:endParaRPr lang="pt-BR" sz="12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6798068" y="832593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421</a:t>
            </a:r>
            <a:endParaRPr lang="pt-BR" sz="12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7295746" y="1617171"/>
            <a:ext cx="67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2313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07516" y="1488836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15.460</a:t>
            </a:r>
            <a:r>
              <a:rPr lang="pt-BR" sz="1400" dirty="0" smtClean="0">
                <a:solidFill>
                  <a:srgbClr val="C00000"/>
                </a:solidFill>
              </a:rPr>
              <a:t> 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140858" y="1413986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16.305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1" name="Gráfico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694457"/>
              </p:ext>
            </p:extLst>
          </p:nvPr>
        </p:nvGraphicFramePr>
        <p:xfrm>
          <a:off x="866363" y="3669184"/>
          <a:ext cx="6110288" cy="269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2325414" y="3290543"/>
            <a:ext cx="236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Tempo de Acolhimento</a:t>
            </a:r>
            <a:endParaRPr lang="pt-BR" dirty="0"/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4832131" y="4070094"/>
            <a:ext cx="1710559" cy="529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6529552" y="3911829"/>
            <a:ext cx="13138" cy="31653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529552" y="3881158"/>
            <a:ext cx="219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7404 (23,3%) tem mais de 2 anos de acolhido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958759" y="231769"/>
            <a:ext cx="270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Faixas de Idade e Sexo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125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294885"/>
              </p:ext>
            </p:extLst>
          </p:nvPr>
        </p:nvGraphicFramePr>
        <p:xfrm>
          <a:off x="583325" y="922282"/>
          <a:ext cx="7646274" cy="47532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500773">
                  <a:extLst>
                    <a:ext uri="{9D8B030D-6E8A-4147-A177-3AD203B41FA5}">
                      <a16:colId xmlns:a16="http://schemas.microsoft.com/office/drawing/2014/main" val="1320035918"/>
                    </a:ext>
                  </a:extLst>
                </a:gridCol>
                <a:gridCol w="826736">
                  <a:extLst>
                    <a:ext uri="{9D8B030D-6E8A-4147-A177-3AD203B41FA5}">
                      <a16:colId xmlns:a16="http://schemas.microsoft.com/office/drawing/2014/main" val="64324419"/>
                    </a:ext>
                  </a:extLst>
                </a:gridCol>
                <a:gridCol w="987146">
                  <a:extLst>
                    <a:ext uri="{9D8B030D-6E8A-4147-A177-3AD203B41FA5}">
                      <a16:colId xmlns:a16="http://schemas.microsoft.com/office/drawing/2014/main" val="709434239"/>
                    </a:ext>
                  </a:extLst>
                </a:gridCol>
                <a:gridCol w="728021">
                  <a:extLst>
                    <a:ext uri="{9D8B030D-6E8A-4147-A177-3AD203B41FA5}">
                      <a16:colId xmlns:a16="http://schemas.microsoft.com/office/drawing/2014/main" val="3714176801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594500191"/>
                    </a:ext>
                  </a:extLst>
                </a:gridCol>
                <a:gridCol w="789717">
                  <a:extLst>
                    <a:ext uri="{9D8B030D-6E8A-4147-A177-3AD203B41FA5}">
                      <a16:colId xmlns:a16="http://schemas.microsoft.com/office/drawing/2014/main" val="475653242"/>
                    </a:ext>
                  </a:extLst>
                </a:gridCol>
                <a:gridCol w="789717">
                  <a:extLst>
                    <a:ext uri="{9D8B030D-6E8A-4147-A177-3AD203B41FA5}">
                      <a16:colId xmlns:a16="http://schemas.microsoft.com/office/drawing/2014/main" val="2576025458"/>
                    </a:ext>
                  </a:extLst>
                </a:gridCol>
              </a:tblGrid>
              <a:tr h="67340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Unidades que aceitam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Unidades que tem pelo menos 1 caso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Acolhidos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801031"/>
                  </a:ext>
                </a:extLst>
              </a:tr>
              <a:tr h="231049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Qtde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err="1">
                          <a:effectLst/>
                        </a:rPr>
                        <a:t>Qtde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err="1">
                          <a:effectLst/>
                        </a:rPr>
                        <a:t>Qtde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40263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180975" indent="0" algn="l" fontAlgn="t"/>
                      <a:r>
                        <a:rPr lang="pt-BR" sz="1400" u="none" strike="noStrike" dirty="0">
                          <a:effectLst/>
                        </a:rPr>
                        <a:t>Deficiência (Física/Sensorial/Intelectual)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2474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86.4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1210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42.7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2984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9.4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83560166"/>
                  </a:ext>
                </a:extLst>
              </a:tr>
              <a:tr h="452225">
                <a:tc>
                  <a:txBody>
                    <a:bodyPr/>
                    <a:lstStyle/>
                    <a:p>
                      <a:pPr marL="180975" indent="0" algn="l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Doença Mental (Transtorno Mental)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2241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78.2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1020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36.0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2148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6.8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76442401"/>
                  </a:ext>
                </a:extLst>
              </a:tr>
              <a:tr h="452225">
                <a:tc>
                  <a:txBody>
                    <a:bodyPr/>
                    <a:lstStyle/>
                    <a:p>
                      <a:pPr marL="180975" indent="0" algn="l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Refugiado / Imigrante (pessoas de outro país)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1830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63.9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1.1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0.2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26914477"/>
                  </a:ext>
                </a:extLst>
              </a:tr>
              <a:tr h="452225">
                <a:tc>
                  <a:txBody>
                    <a:bodyPr/>
                    <a:lstStyle/>
                    <a:p>
                      <a:pPr marL="180975" indent="0" algn="l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Travesti, Transexual, </a:t>
                      </a:r>
                      <a:r>
                        <a:rPr lang="pt-BR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Transgênero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2195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76.6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3.0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102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0.3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12383233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180975" indent="0" algn="l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Crianças e Adolescentes em cumprimento de Medidas Socioeducativas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1800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62.8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349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12.3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650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2.0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26664951"/>
                  </a:ext>
                </a:extLst>
              </a:tr>
              <a:tr h="231049">
                <a:tc>
                  <a:txBody>
                    <a:bodyPr/>
                    <a:lstStyle/>
                    <a:p>
                      <a:pPr marL="180975" indent="0" algn="l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Trajetória de rua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2372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82.8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562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19.8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1555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4.9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63677594"/>
                  </a:ext>
                </a:extLst>
              </a:tr>
              <a:tr h="231049">
                <a:tc>
                  <a:txBody>
                    <a:bodyPr/>
                    <a:lstStyle/>
                    <a:p>
                      <a:pPr marL="180975" indent="0" algn="l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Indígenas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2251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78.6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58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2.0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165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0.5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04139623"/>
                  </a:ext>
                </a:extLst>
              </a:tr>
              <a:tr h="452225">
                <a:tc>
                  <a:txBody>
                    <a:bodyPr/>
                    <a:lstStyle/>
                    <a:p>
                      <a:pPr marL="180975" indent="0" algn="l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Outros Povos e comunidades tradicionais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2064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72.1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36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1.3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98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0.3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2459910"/>
                  </a:ext>
                </a:extLst>
              </a:tr>
              <a:tr h="231049">
                <a:tc>
                  <a:txBody>
                    <a:bodyPr/>
                    <a:lstStyle/>
                    <a:p>
                      <a:pPr marL="180975" indent="0" algn="l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2864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100.0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2834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100.0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31769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100.0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48408460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233041" y="2427890"/>
            <a:ext cx="764628" cy="3003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2693" y="127934"/>
            <a:ext cx="7788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Perfil dos Acolhidos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9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67104" y="55967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Profissionais</a:t>
            </a:r>
            <a:endParaRPr lang="pt-B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662020"/>
              </p:ext>
            </p:extLst>
          </p:nvPr>
        </p:nvGraphicFramePr>
        <p:xfrm>
          <a:off x="595818" y="1798789"/>
          <a:ext cx="3413234" cy="253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576030"/>
              </p:ext>
            </p:extLst>
          </p:nvPr>
        </p:nvGraphicFramePr>
        <p:xfrm>
          <a:off x="4437994" y="1436182"/>
          <a:ext cx="4572000" cy="264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2695904" y="530146"/>
            <a:ext cx="2626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35.989 trabalhadores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74745" y="1251516"/>
            <a:ext cx="165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Escolaridade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41490" y="1180572"/>
            <a:ext cx="165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Profissão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74745" y="4690241"/>
            <a:ext cx="61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499 Unidades não possuem Assistente Social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745 não possuem </a:t>
            </a:r>
            <a:r>
              <a:rPr lang="pt-BR" dirty="0" err="1" smtClean="0"/>
              <a:t>Psicologo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315 não possuem nem Assistente Social, nem </a:t>
            </a:r>
            <a:r>
              <a:rPr lang="pt-BR" dirty="0" err="1" smtClean="0"/>
              <a:t>Psicologo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411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767" y="2390994"/>
            <a:ext cx="6126874" cy="1325563"/>
          </a:xfrm>
        </p:spPr>
        <p:txBody>
          <a:bodyPr>
            <a:normAutofit/>
          </a:bodyPr>
          <a:lstStyle/>
          <a:p>
            <a:pPr algn="ctr"/>
            <a:r>
              <a:rPr lang="pt-BR" b="1" i="1" dirty="0" err="1" smtClean="0">
                <a:solidFill>
                  <a:schemeClr val="accent6">
                    <a:lumMod val="75000"/>
                  </a:schemeClr>
                </a:solidFill>
              </a:rPr>
              <a:t>IDAcolhimento</a:t>
            </a:r>
            <a:endParaRPr lang="pt-B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57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1391"/>
          </a:xfrm>
        </p:spPr>
        <p:txBody>
          <a:bodyPr>
            <a:normAutofit fontScale="90000"/>
          </a:bodyPr>
          <a:lstStyle/>
          <a:p>
            <a:r>
              <a:rPr lang="pt-BR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IDAcolhimento</a:t>
            </a:r>
            <a:endParaRPr lang="pt-BR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150" y="1041783"/>
            <a:ext cx="8077200" cy="516194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 smtClean="0"/>
              <a:t>NOB-SUAS art. 27 § 1 – Os indicadores nacionais serão instituídos pelo MDS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 smtClean="0"/>
              <a:t>Portaria MDS nº37/2018 - Instituir </a:t>
            </a:r>
            <a:r>
              <a:rPr lang="pt-BR" sz="2200" dirty="0"/>
              <a:t>os Indicadores Nacionais de Monitoramento e Desenvolvimento do Sistema Único de Assistência Social, sob a responsabilidade da Vigilância Socioassistencial em âmbito federal.</a:t>
            </a:r>
            <a:endParaRPr lang="pt-BR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Indicadores sintéticos que objetivam o monitoramento e a avaliação dos serviços prestados nas unidades socioassistenciais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Permitem acompanhar (monitorar) a dinâmica de incidência de determinado fenômeno ao longo do tempo, como também comparar distintos territórios entre si.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Capturar, de forma aproximada e comparativa, a “qualidade dos serviços”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 smtClean="0"/>
              <a:t>Variam </a:t>
            </a:r>
            <a:r>
              <a:rPr lang="pt-BR" sz="2200" dirty="0"/>
              <a:t>de 1 a 5, sendo 1 o menor “desenvolvimento” e 5 o Maior.</a:t>
            </a:r>
          </a:p>
        </p:txBody>
      </p:sp>
    </p:spTree>
    <p:extLst>
      <p:ext uri="{BB962C8B-B14F-4D97-AF65-F5344CB8AC3E}">
        <p14:creationId xmlns:p14="http://schemas.microsoft.com/office/powerpoint/2010/main" val="3628458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50" y="544009"/>
            <a:ext cx="7886700" cy="70692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Três dimensões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21888" y="3940053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algn="ctr"/>
            <a:r>
              <a:rPr lang="pt-BR" sz="2400" dirty="0"/>
              <a:t>IDACOLHIMENTO = MÉDIA SIMPLES DE CADA DIMENSÃO</a:t>
            </a:r>
          </a:p>
          <a:p>
            <a:endParaRPr lang="pt-BR" sz="2400" dirty="0"/>
          </a:p>
          <a:p>
            <a:pPr algn="ctr"/>
            <a:r>
              <a:rPr lang="pt-BR" sz="2400" dirty="0"/>
              <a:t>Cada Dimensão varia de 1 a 5, o que implica que o ID Acolhimento também varia de 1 a 5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1498462" y="1466947"/>
            <a:ext cx="4191000" cy="2101408"/>
            <a:chOff x="4227786" y="1491150"/>
            <a:chExt cx="4191000" cy="2101408"/>
          </a:xfrm>
        </p:grpSpPr>
        <p:sp>
          <p:nvSpPr>
            <p:cNvPr id="4" name="Retângulo Arredondado 3"/>
            <p:cNvSpPr/>
            <p:nvPr/>
          </p:nvSpPr>
          <p:spPr>
            <a:xfrm>
              <a:off x="4227786" y="1491150"/>
              <a:ext cx="4191000" cy="60697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Infraestrutura Física</a:t>
              </a:r>
              <a:endParaRPr lang="pt-BR" dirty="0"/>
            </a:p>
          </p:txBody>
        </p:sp>
        <p:sp>
          <p:nvSpPr>
            <p:cNvPr id="6" name="Retângulo Arredondado 5"/>
            <p:cNvSpPr/>
            <p:nvPr/>
          </p:nvSpPr>
          <p:spPr>
            <a:xfrm>
              <a:off x="4227786" y="2241982"/>
              <a:ext cx="4191000" cy="60697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Serviços</a:t>
              </a:r>
              <a:endParaRPr lang="pt-BR" dirty="0"/>
            </a:p>
          </p:txBody>
        </p:sp>
        <p:sp>
          <p:nvSpPr>
            <p:cNvPr id="7" name="Retângulo Arredondado 6"/>
            <p:cNvSpPr/>
            <p:nvPr/>
          </p:nvSpPr>
          <p:spPr>
            <a:xfrm>
              <a:off x="4227786" y="2985585"/>
              <a:ext cx="4191000" cy="60697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Recursos Humanos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89518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 para a Direita 7"/>
          <p:cNvSpPr/>
          <p:nvPr/>
        </p:nvSpPr>
        <p:spPr>
          <a:xfrm rot="16200000">
            <a:off x="-2452769" y="2925736"/>
            <a:ext cx="6032773" cy="591206"/>
          </a:xfrm>
          <a:prstGeom prst="rightArrow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72" y="626244"/>
            <a:ext cx="7110249" cy="571395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910544" y="204952"/>
            <a:ext cx="3744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dirty="0"/>
              <a:t>Dimensão Infraestrutura Física</a:t>
            </a:r>
          </a:p>
        </p:txBody>
      </p:sp>
    </p:spTree>
    <p:extLst>
      <p:ext uri="{BB962C8B-B14F-4D97-AF65-F5344CB8AC3E}">
        <p14:creationId xmlns:p14="http://schemas.microsoft.com/office/powerpoint/2010/main" val="211750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 para a Direita 7"/>
          <p:cNvSpPr/>
          <p:nvPr/>
        </p:nvSpPr>
        <p:spPr>
          <a:xfrm rot="16200000">
            <a:off x="-2452769" y="2925736"/>
            <a:ext cx="6032773" cy="591206"/>
          </a:xfrm>
          <a:prstGeom prst="rightArrow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93" y="713143"/>
            <a:ext cx="7090213" cy="501639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10544" y="204952"/>
            <a:ext cx="3744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dirty="0"/>
              <a:t>Dimensão Infraestrutura Física</a:t>
            </a:r>
          </a:p>
        </p:txBody>
      </p:sp>
    </p:spTree>
    <p:extLst>
      <p:ext uri="{BB962C8B-B14F-4D97-AF65-F5344CB8AC3E}">
        <p14:creationId xmlns:p14="http://schemas.microsoft.com/office/powerpoint/2010/main" val="111340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 para a Direita 7"/>
          <p:cNvSpPr/>
          <p:nvPr/>
        </p:nvSpPr>
        <p:spPr>
          <a:xfrm rot="16200000">
            <a:off x="-2452769" y="2925736"/>
            <a:ext cx="6032773" cy="591206"/>
          </a:xfrm>
          <a:prstGeom prst="rightArrow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CaixaDeTexto 4"/>
          <p:cNvSpPr txBox="1"/>
          <p:nvPr/>
        </p:nvSpPr>
        <p:spPr>
          <a:xfrm>
            <a:off x="3034863" y="520263"/>
            <a:ext cx="3744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dirty="0"/>
              <a:t>Dimensão Infraestrutura Física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75" y="1626805"/>
            <a:ext cx="7203732" cy="25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35763"/>
              </p:ext>
            </p:extLst>
          </p:nvPr>
        </p:nvGraphicFramePr>
        <p:xfrm>
          <a:off x="652299" y="1493619"/>
          <a:ext cx="7886698" cy="34766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9116">
                  <a:extLst>
                    <a:ext uri="{9D8B030D-6E8A-4147-A177-3AD203B41FA5}">
                      <a16:colId xmlns:a16="http://schemas.microsoft.com/office/drawing/2014/main" val="1805923543"/>
                    </a:ext>
                  </a:extLst>
                </a:gridCol>
                <a:gridCol w="1090351">
                  <a:extLst>
                    <a:ext uri="{9D8B030D-6E8A-4147-A177-3AD203B41FA5}">
                      <a16:colId xmlns:a16="http://schemas.microsoft.com/office/drawing/2014/main" val="2314310358"/>
                    </a:ext>
                  </a:extLst>
                </a:gridCol>
                <a:gridCol w="1090351">
                  <a:extLst>
                    <a:ext uri="{9D8B030D-6E8A-4147-A177-3AD203B41FA5}">
                      <a16:colId xmlns:a16="http://schemas.microsoft.com/office/drawing/2014/main" val="931175384"/>
                    </a:ext>
                  </a:extLst>
                </a:gridCol>
                <a:gridCol w="1090351">
                  <a:extLst>
                    <a:ext uri="{9D8B030D-6E8A-4147-A177-3AD203B41FA5}">
                      <a16:colId xmlns:a16="http://schemas.microsoft.com/office/drawing/2014/main" val="2596311767"/>
                    </a:ext>
                  </a:extLst>
                </a:gridCol>
                <a:gridCol w="1090351">
                  <a:extLst>
                    <a:ext uri="{9D8B030D-6E8A-4147-A177-3AD203B41FA5}">
                      <a16:colId xmlns:a16="http://schemas.microsoft.com/office/drawing/2014/main" val="1741120001"/>
                    </a:ext>
                  </a:extLst>
                </a:gridCol>
                <a:gridCol w="933089">
                  <a:extLst>
                    <a:ext uri="{9D8B030D-6E8A-4147-A177-3AD203B41FA5}">
                      <a16:colId xmlns:a16="http://schemas.microsoft.com/office/drawing/2014/main" val="130135367"/>
                    </a:ext>
                  </a:extLst>
                </a:gridCol>
                <a:gridCol w="933089">
                  <a:extLst>
                    <a:ext uri="{9D8B030D-6E8A-4147-A177-3AD203B41FA5}">
                      <a16:colId xmlns:a16="http://schemas.microsoft.com/office/drawing/2014/main" val="2561063838"/>
                    </a:ext>
                  </a:extLst>
                </a:gridCol>
              </a:tblGrid>
              <a:tr h="2517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 Público atendido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2015</a:t>
                      </a:r>
                      <a:endParaRPr lang="pt-BR" sz="15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2016</a:t>
                      </a:r>
                      <a:endParaRPr lang="pt-BR" sz="15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2017</a:t>
                      </a:r>
                      <a:endParaRPr lang="pt-BR" sz="15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858774"/>
                  </a:ext>
                </a:extLst>
              </a:tr>
              <a:tr h="5977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Total de Unidades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Total de Acolhidos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Total de Unidades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Total de Acolhidos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Total de Unidades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Total de Acolhidos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41735"/>
                  </a:ext>
                </a:extLst>
              </a:tr>
              <a:tr h="212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Crianças/adolescentes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2.918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33.137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3.003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32.953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2.801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30.952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extLst>
                  <a:ext uri="{0D108BD9-81ED-4DB2-BD59-A6C34878D82A}">
                    <a16:rowId xmlns:a16="http://schemas.microsoft.com/office/drawing/2014/main" val="3747887683"/>
                  </a:ext>
                </a:extLst>
              </a:tr>
              <a:tr h="4011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Jovens egressos de serviços de acolhimento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204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131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extLst>
                  <a:ext uri="{0D108BD9-81ED-4DB2-BD59-A6C34878D82A}">
                    <a16:rowId xmlns:a16="http://schemas.microsoft.com/office/drawing/2014/main" val="297965434"/>
                  </a:ext>
                </a:extLst>
              </a:tr>
              <a:tr h="5977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Exclusivamente crianças/adolescente com Deficiência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808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817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extLst>
                  <a:ext uri="{0D108BD9-81ED-4DB2-BD59-A6C34878D82A}">
                    <a16:rowId xmlns:a16="http://schemas.microsoft.com/office/drawing/2014/main" val="4229126148"/>
                  </a:ext>
                </a:extLst>
              </a:tr>
              <a:tr h="4011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Exclusivamente pessoas adultas com Deficiência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4.880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258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4.688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254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4.897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extLst>
                  <a:ext uri="{0D108BD9-81ED-4DB2-BD59-A6C34878D82A}">
                    <a16:rowId xmlns:a16="http://schemas.microsoft.com/office/drawing/2014/main" val="1642385912"/>
                  </a:ext>
                </a:extLst>
              </a:tr>
              <a:tr h="20450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Adultos e famílias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663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23.925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702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25.452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664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25.226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extLst>
                  <a:ext uri="{0D108BD9-81ED-4DB2-BD59-A6C34878D82A}">
                    <a16:rowId xmlns:a16="http://schemas.microsoft.com/office/drawing/2014/main" val="946218263"/>
                  </a:ext>
                </a:extLst>
              </a:tr>
              <a:tr h="4011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Mulheres em situação de violência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92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91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711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89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771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extLst>
                  <a:ext uri="{0D108BD9-81ED-4DB2-BD59-A6C34878D82A}">
                    <a16:rowId xmlns:a16="http://schemas.microsoft.com/office/drawing/2014/main" val="1106215366"/>
                  </a:ext>
                </a:extLst>
              </a:tr>
              <a:tr h="20450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Pessoas Idosas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1.558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57.303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1.669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60.893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1.722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60.939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extLst>
                  <a:ext uri="{0D108BD9-81ED-4DB2-BD59-A6C34878D82A}">
                    <a16:rowId xmlns:a16="http://schemas.microsoft.com/office/drawing/2014/main" val="13800426"/>
                  </a:ext>
                </a:extLst>
              </a:tr>
              <a:tr h="20450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Total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5.538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121.364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5.785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>
                          <a:effectLst/>
                        </a:rPr>
                        <a:t>125.709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5.589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u="none" strike="noStrike" dirty="0">
                          <a:effectLst/>
                        </a:rPr>
                        <a:t>123.733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extLst>
                  <a:ext uri="{0D108BD9-81ED-4DB2-BD59-A6C34878D82A}">
                    <a16:rowId xmlns:a16="http://schemas.microsoft.com/office/drawing/2014/main" val="1757203119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52299" y="433552"/>
            <a:ext cx="416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Quantidade de Unidades de Acolhimento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 rot="16200000">
            <a:off x="-2381907" y="2916621"/>
            <a:ext cx="5983014" cy="6858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32" y="1115202"/>
            <a:ext cx="7379668" cy="42909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95111" y="433552"/>
            <a:ext cx="3744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dirty="0"/>
              <a:t>Dimensão 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3716701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 para a Direita 7"/>
          <p:cNvSpPr/>
          <p:nvPr/>
        </p:nvSpPr>
        <p:spPr>
          <a:xfrm rot="16200000">
            <a:off x="-2276045" y="2837518"/>
            <a:ext cx="6035984" cy="729916"/>
          </a:xfrm>
          <a:prstGeom prst="rightArrow">
            <a:avLst/>
          </a:prstGeom>
          <a:solidFill>
            <a:srgbClr val="B670F0">
              <a:alpha val="9804"/>
            </a:srgbClr>
          </a:solidFill>
          <a:ln>
            <a:solidFill>
              <a:srgbClr val="B67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27" y="1066800"/>
            <a:ext cx="7420985" cy="473242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891043" y="373852"/>
            <a:ext cx="2104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Dimensão </a:t>
            </a: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Serviços</a:t>
            </a:r>
            <a:endParaRPr lang="pt-BR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1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 para a Direita 7"/>
          <p:cNvSpPr/>
          <p:nvPr/>
        </p:nvSpPr>
        <p:spPr>
          <a:xfrm rot="16200000">
            <a:off x="-2276045" y="2837518"/>
            <a:ext cx="6035984" cy="729916"/>
          </a:xfrm>
          <a:prstGeom prst="rightArrow">
            <a:avLst/>
          </a:prstGeom>
          <a:solidFill>
            <a:srgbClr val="B670F0">
              <a:alpha val="9804"/>
            </a:srgbClr>
          </a:solidFill>
          <a:ln>
            <a:solidFill>
              <a:srgbClr val="B67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44" y="704523"/>
            <a:ext cx="6956832" cy="534601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891043" y="295022"/>
            <a:ext cx="2104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Dimensão </a:t>
            </a: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Serviços</a:t>
            </a:r>
            <a:endParaRPr lang="pt-BR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67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 para a Direita 7"/>
          <p:cNvSpPr/>
          <p:nvPr/>
        </p:nvSpPr>
        <p:spPr>
          <a:xfrm rot="16200000">
            <a:off x="-2276045" y="2837518"/>
            <a:ext cx="6035984" cy="729916"/>
          </a:xfrm>
          <a:prstGeom prst="rightArrow">
            <a:avLst/>
          </a:prstGeom>
          <a:solidFill>
            <a:srgbClr val="B670F0">
              <a:alpha val="9804"/>
            </a:srgbClr>
          </a:solidFill>
          <a:ln>
            <a:solidFill>
              <a:srgbClr val="B67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CaixaDeTexto 6"/>
          <p:cNvSpPr txBox="1"/>
          <p:nvPr/>
        </p:nvSpPr>
        <p:spPr>
          <a:xfrm>
            <a:off x="3891043" y="295022"/>
            <a:ext cx="2104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Dimensão </a:t>
            </a: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Serviços</a:t>
            </a:r>
            <a:endParaRPr lang="pt-BR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72" y="1690438"/>
            <a:ext cx="7145981" cy="33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8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396"/>
            <a:ext cx="3076962" cy="39342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71" y="1784395"/>
            <a:ext cx="3076962" cy="3934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14" y="1787137"/>
            <a:ext cx="3076962" cy="3934214"/>
          </a:xfrm>
          <a:prstGeom prst="rect">
            <a:avLst/>
          </a:prstGeom>
        </p:spPr>
      </p:pic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850896" y="1005265"/>
            <a:ext cx="7442200" cy="529568"/>
          </a:xfrm>
        </p:spPr>
        <p:txBody>
          <a:bodyPr>
            <a:normAutofit/>
          </a:bodyPr>
          <a:lstStyle/>
          <a:p>
            <a:pPr algn="ctr"/>
            <a:r>
              <a:rPr lang="pt-BR" sz="2700" dirty="0">
                <a:solidFill>
                  <a:schemeClr val="accent3">
                    <a:lumMod val="50000"/>
                  </a:schemeClr>
                </a:solidFill>
              </a:rPr>
              <a:t>Dimensões do ID Acolhimento – Censo 2016</a:t>
            </a:r>
          </a:p>
        </p:txBody>
      </p:sp>
    </p:spTree>
    <p:extLst>
      <p:ext uri="{BB962C8B-B14F-4D97-AF65-F5344CB8AC3E}">
        <p14:creationId xmlns:p14="http://schemas.microsoft.com/office/powerpoint/2010/main" val="17040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041396"/>
            <a:ext cx="6858014" cy="480061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051798" y="5619749"/>
            <a:ext cx="10951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/>
              <a:t>Censo 2016</a:t>
            </a:r>
          </a:p>
        </p:txBody>
      </p:sp>
    </p:spTree>
    <p:extLst>
      <p:ext uri="{BB962C8B-B14F-4D97-AF65-F5344CB8AC3E}">
        <p14:creationId xmlns:p14="http://schemas.microsoft.com/office/powerpoint/2010/main" val="2096471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2\mapas_v3\mapa_id_acolhimento\plotagem\figura - ID acolhimento - abr24 11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48" y="857250"/>
            <a:ext cx="474810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9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8850" y="2217573"/>
            <a:ext cx="4581853" cy="1325563"/>
          </a:xfrm>
        </p:spPr>
        <p:txBody>
          <a:bodyPr/>
          <a:lstStyle/>
          <a:p>
            <a:r>
              <a:rPr lang="pt-BR" b="1" i="1" dirty="0" smtClean="0">
                <a:solidFill>
                  <a:schemeClr val="accent6">
                    <a:lumMod val="75000"/>
                  </a:schemeClr>
                </a:solidFill>
              </a:rPr>
              <a:t>Família Acolhedora</a:t>
            </a:r>
            <a:endParaRPr lang="pt-B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81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01800" y="613523"/>
            <a:ext cx="7283889" cy="39264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Família Acolhedora e Censo SUAS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88276" y="1284890"/>
            <a:ext cx="2538248" cy="140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7721" y="4840015"/>
            <a:ext cx="8588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2009: Levantamento Nacional de Crianças e Adolescentes em Serviços de Acolhimento</a:t>
            </a:r>
          </a:p>
          <a:p>
            <a:r>
              <a:rPr lang="pt-BR" dirty="0" smtClean="0"/>
              <a:t>2010 – 2017: Questionário de Gestão Municipal</a:t>
            </a:r>
          </a:p>
          <a:p>
            <a:r>
              <a:rPr lang="pt-BR" dirty="0" smtClean="0"/>
              <a:t>2015: Inserção da Unidade no CADSUAS</a:t>
            </a:r>
          </a:p>
          <a:p>
            <a:r>
              <a:rPr lang="pt-BR" dirty="0" smtClean="0"/>
              <a:t>2015-2016: Questionário de Unidade de Acolhimento</a:t>
            </a:r>
          </a:p>
          <a:p>
            <a:r>
              <a:rPr lang="pt-BR" dirty="0" smtClean="0"/>
              <a:t>2017: Questionário de Unidades que ofertam o serviço de Família Acolhedora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63277"/>
              </p:ext>
            </p:extLst>
          </p:nvPr>
        </p:nvGraphicFramePr>
        <p:xfrm>
          <a:off x="549822" y="1635071"/>
          <a:ext cx="8223688" cy="282747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74101">
                  <a:extLst>
                    <a:ext uri="{9D8B030D-6E8A-4147-A177-3AD203B41FA5}">
                      <a16:colId xmlns:a16="http://schemas.microsoft.com/office/drawing/2014/main" val="146816046"/>
                    </a:ext>
                  </a:extLst>
                </a:gridCol>
                <a:gridCol w="477995">
                  <a:extLst>
                    <a:ext uri="{9D8B030D-6E8A-4147-A177-3AD203B41FA5}">
                      <a16:colId xmlns:a16="http://schemas.microsoft.com/office/drawing/2014/main" val="1076668059"/>
                    </a:ext>
                  </a:extLst>
                </a:gridCol>
                <a:gridCol w="521449">
                  <a:extLst>
                    <a:ext uri="{9D8B030D-6E8A-4147-A177-3AD203B41FA5}">
                      <a16:colId xmlns:a16="http://schemas.microsoft.com/office/drawing/2014/main" val="53341619"/>
                    </a:ext>
                  </a:extLst>
                </a:gridCol>
                <a:gridCol w="521449">
                  <a:extLst>
                    <a:ext uri="{9D8B030D-6E8A-4147-A177-3AD203B41FA5}">
                      <a16:colId xmlns:a16="http://schemas.microsoft.com/office/drawing/2014/main" val="2882377876"/>
                    </a:ext>
                  </a:extLst>
                </a:gridCol>
                <a:gridCol w="521449">
                  <a:extLst>
                    <a:ext uri="{9D8B030D-6E8A-4147-A177-3AD203B41FA5}">
                      <a16:colId xmlns:a16="http://schemas.microsoft.com/office/drawing/2014/main" val="878632382"/>
                    </a:ext>
                  </a:extLst>
                </a:gridCol>
                <a:gridCol w="521449">
                  <a:extLst>
                    <a:ext uri="{9D8B030D-6E8A-4147-A177-3AD203B41FA5}">
                      <a16:colId xmlns:a16="http://schemas.microsoft.com/office/drawing/2014/main" val="2519832620"/>
                    </a:ext>
                  </a:extLst>
                </a:gridCol>
                <a:gridCol w="521449">
                  <a:extLst>
                    <a:ext uri="{9D8B030D-6E8A-4147-A177-3AD203B41FA5}">
                      <a16:colId xmlns:a16="http://schemas.microsoft.com/office/drawing/2014/main" val="1239201176"/>
                    </a:ext>
                  </a:extLst>
                </a:gridCol>
                <a:gridCol w="521449">
                  <a:extLst>
                    <a:ext uri="{9D8B030D-6E8A-4147-A177-3AD203B41FA5}">
                      <a16:colId xmlns:a16="http://schemas.microsoft.com/office/drawing/2014/main" val="1695213771"/>
                    </a:ext>
                  </a:extLst>
                </a:gridCol>
                <a:gridCol w="521449">
                  <a:extLst>
                    <a:ext uri="{9D8B030D-6E8A-4147-A177-3AD203B41FA5}">
                      <a16:colId xmlns:a16="http://schemas.microsoft.com/office/drawing/2014/main" val="4251392778"/>
                    </a:ext>
                  </a:extLst>
                </a:gridCol>
                <a:gridCol w="521449">
                  <a:extLst>
                    <a:ext uri="{9D8B030D-6E8A-4147-A177-3AD203B41FA5}">
                      <a16:colId xmlns:a16="http://schemas.microsoft.com/office/drawing/2014/main" val="2458961158"/>
                    </a:ext>
                  </a:extLst>
                </a:gridCol>
              </a:tblGrid>
              <a:tr h="216735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2010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67640"/>
                  </a:ext>
                </a:extLst>
              </a:tr>
              <a:tr h="42581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Se o município possui Serviço de Família Acolhedora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144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608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440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368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372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315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462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522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496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1431599666"/>
                  </a:ext>
                </a:extLst>
              </a:tr>
              <a:tr h="42581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Unidades que responderam o questionário específico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134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167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272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1922647305"/>
                  </a:ext>
                </a:extLst>
              </a:tr>
              <a:tr h="42581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Se o Serviço é regulamentado em Lei 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291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281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283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257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379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431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250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1740245885"/>
                  </a:ext>
                </a:extLst>
              </a:tr>
              <a:tr h="42581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Se no município, há famílias aptas  a receber crianças e adolescentes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276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300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314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348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178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2256580431"/>
                  </a:ext>
                </a:extLst>
              </a:tr>
              <a:tr h="42581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Se no município, há crianças e adolescentes acolhidas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236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169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 smtClean="0">
                          <a:effectLst/>
                        </a:rPr>
                        <a:t>223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824959854"/>
                  </a:ext>
                </a:extLst>
              </a:tr>
              <a:tr h="216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Quantidade de famílias aptas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2664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1364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1433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2054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2341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1342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310344526"/>
                  </a:ext>
                </a:extLst>
              </a:tr>
              <a:tr h="216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Quantidade de Crianças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2346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1390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1770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1683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1837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 smtClean="0">
                          <a:effectLst/>
                        </a:rPr>
                        <a:t>1075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2378984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411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632" y="307483"/>
            <a:ext cx="5789278" cy="5711325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968108"/>
              </p:ext>
            </p:extLst>
          </p:nvPr>
        </p:nvGraphicFramePr>
        <p:xfrm>
          <a:off x="149773" y="1347952"/>
          <a:ext cx="3649717" cy="242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115575"/>
              </p:ext>
            </p:extLst>
          </p:nvPr>
        </p:nvGraphicFramePr>
        <p:xfrm>
          <a:off x="204951" y="3892979"/>
          <a:ext cx="3594539" cy="260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/>
          <p:cNvSpPr/>
          <p:nvPr/>
        </p:nvSpPr>
        <p:spPr>
          <a:xfrm>
            <a:off x="2680138" y="1797269"/>
            <a:ext cx="197069" cy="2916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06972" y="307483"/>
            <a:ext cx="238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272 Serviços de Família Acolhedora em 253 municípios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66" y="5375812"/>
            <a:ext cx="1733830" cy="55137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606" y="3793008"/>
            <a:ext cx="615208" cy="1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7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049575"/>
              </p:ext>
            </p:extLst>
          </p:nvPr>
        </p:nvGraphicFramePr>
        <p:xfrm>
          <a:off x="495300" y="11430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127234" y="496669"/>
            <a:ext cx="7173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Evolução do quantitativo de Unidades de Acolhimento segundo grandes regiões – Brasil, 2012 a </a:t>
            </a:r>
            <a:r>
              <a:rPr lang="pt-BR" dirty="0" smtClean="0"/>
              <a:t>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662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616" y="1142224"/>
            <a:ext cx="555734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 91,9% (250) unidades são governamentais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/>
              <a:t> </a:t>
            </a:r>
            <a:r>
              <a:rPr lang="pt-BR" sz="2400" dirty="0" smtClean="0"/>
              <a:t>Não há nenhum serviço de gestão estadual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/>
              <a:t> </a:t>
            </a:r>
            <a:r>
              <a:rPr lang="pt-BR" sz="2400" dirty="0" smtClean="0"/>
              <a:t>92,6% (252) repassam subsídio financeiro para as famílias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2693" y="127934"/>
            <a:ext cx="7788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Perfil do Serviço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04394"/>
              </p:ext>
            </p:extLst>
          </p:nvPr>
        </p:nvGraphicFramePr>
        <p:xfrm>
          <a:off x="5312979" y="1196713"/>
          <a:ext cx="3539359" cy="203942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08750">
                  <a:extLst>
                    <a:ext uri="{9D8B030D-6E8A-4147-A177-3AD203B41FA5}">
                      <a16:colId xmlns:a16="http://schemas.microsoft.com/office/drawing/2014/main" val="604196829"/>
                    </a:ext>
                  </a:extLst>
                </a:gridCol>
                <a:gridCol w="992053">
                  <a:extLst>
                    <a:ext uri="{9D8B030D-6E8A-4147-A177-3AD203B41FA5}">
                      <a16:colId xmlns:a16="http://schemas.microsoft.com/office/drawing/2014/main" val="3115459161"/>
                    </a:ext>
                  </a:extLst>
                </a:gridCol>
                <a:gridCol w="1038556">
                  <a:extLst>
                    <a:ext uri="{9D8B030D-6E8A-4147-A177-3AD203B41FA5}">
                      <a16:colId xmlns:a16="http://schemas.microsoft.com/office/drawing/2014/main" val="3669062519"/>
                    </a:ext>
                  </a:extLst>
                </a:gridCol>
              </a:tblGrid>
              <a:tr h="33635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Qtde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812740"/>
                  </a:ext>
                </a:extLst>
              </a:tr>
              <a:tr h="20181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De 1991 a 2000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7.7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442508"/>
                  </a:ext>
                </a:extLst>
              </a:tr>
              <a:tr h="20181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De 2001 a 2005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6.6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1347254"/>
                  </a:ext>
                </a:extLst>
              </a:tr>
              <a:tr h="192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De 2006 a 2010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23.2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02906"/>
                  </a:ext>
                </a:extLst>
              </a:tr>
              <a:tr h="192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De 2011 a 2015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42.3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3997750"/>
                  </a:ext>
                </a:extLst>
              </a:tr>
              <a:tr h="192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2016 e 2017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20.2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252784"/>
                  </a:ext>
                </a:extLst>
              </a:tr>
              <a:tr h="1922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272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1322412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02029"/>
              </p:ext>
            </p:extLst>
          </p:nvPr>
        </p:nvGraphicFramePr>
        <p:xfrm>
          <a:off x="564212" y="3900217"/>
          <a:ext cx="7040978" cy="92080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23045">
                  <a:extLst>
                    <a:ext uri="{9D8B030D-6E8A-4147-A177-3AD203B41FA5}">
                      <a16:colId xmlns:a16="http://schemas.microsoft.com/office/drawing/2014/main" val="3324466785"/>
                    </a:ext>
                  </a:extLst>
                </a:gridCol>
                <a:gridCol w="827689">
                  <a:extLst>
                    <a:ext uri="{9D8B030D-6E8A-4147-A177-3AD203B41FA5}">
                      <a16:colId xmlns:a16="http://schemas.microsoft.com/office/drawing/2014/main" val="1180817349"/>
                    </a:ext>
                  </a:extLst>
                </a:gridCol>
                <a:gridCol w="969580">
                  <a:extLst>
                    <a:ext uri="{9D8B030D-6E8A-4147-A177-3AD203B41FA5}">
                      <a16:colId xmlns:a16="http://schemas.microsoft.com/office/drawing/2014/main" val="3640306331"/>
                    </a:ext>
                  </a:extLst>
                </a:gridCol>
                <a:gridCol w="890751">
                  <a:extLst>
                    <a:ext uri="{9D8B030D-6E8A-4147-A177-3AD203B41FA5}">
                      <a16:colId xmlns:a16="http://schemas.microsoft.com/office/drawing/2014/main" val="2886977414"/>
                    </a:ext>
                  </a:extLst>
                </a:gridCol>
                <a:gridCol w="930166">
                  <a:extLst>
                    <a:ext uri="{9D8B030D-6E8A-4147-A177-3AD203B41FA5}">
                      <a16:colId xmlns:a16="http://schemas.microsoft.com/office/drawing/2014/main" val="2465312530"/>
                    </a:ext>
                  </a:extLst>
                </a:gridCol>
                <a:gridCol w="874986">
                  <a:extLst>
                    <a:ext uri="{9D8B030D-6E8A-4147-A177-3AD203B41FA5}">
                      <a16:colId xmlns:a16="http://schemas.microsoft.com/office/drawing/2014/main" val="2670979119"/>
                    </a:ext>
                  </a:extLst>
                </a:gridCol>
                <a:gridCol w="1024761">
                  <a:extLst>
                    <a:ext uri="{9D8B030D-6E8A-4147-A177-3AD203B41FA5}">
                      <a16:colId xmlns:a16="http://schemas.microsoft.com/office/drawing/2014/main" val="3401936722"/>
                    </a:ext>
                  </a:extLst>
                </a:gridCol>
              </a:tblGrid>
              <a:tr h="1715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Média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Mediana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Moda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Mínimo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Máximo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Soma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48121"/>
                  </a:ext>
                </a:extLst>
              </a:tr>
              <a:tr h="636962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 smtClean="0">
                          <a:effectLst/>
                        </a:rPr>
                        <a:t>Valor </a:t>
                      </a:r>
                      <a:r>
                        <a:rPr lang="pt-BR" sz="1600" u="none" strike="noStrike" dirty="0">
                          <a:effectLst/>
                        </a:rPr>
                        <a:t>do subsídio </a:t>
                      </a:r>
                      <a:r>
                        <a:rPr lang="pt-BR" sz="1600" u="none" strike="noStrike" dirty="0" smtClean="0">
                          <a:effectLst/>
                        </a:rPr>
                        <a:t>financeiro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841.5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 dirty="0" smtClean="0">
                          <a:effectLst/>
                        </a:rPr>
                        <a:t>937,0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 dirty="0" smtClean="0">
                          <a:effectLst/>
                        </a:rPr>
                        <a:t>937,0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 dirty="0" smtClean="0">
                          <a:effectLst/>
                        </a:rPr>
                        <a:t>30,7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 dirty="0" smtClean="0">
                          <a:effectLst/>
                        </a:rPr>
                        <a:t>2811,0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 dirty="0" smtClean="0">
                          <a:effectLst/>
                        </a:rPr>
                        <a:t>209.535,5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82159065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967247" y="800137"/>
            <a:ext cx="264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Data de Implantação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6114" y="5078064"/>
            <a:ext cx="7189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/>
              <a:t>98,2% não tem critério de sexo para a admissão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/>
              <a:t>91,5% das Unidades elaboram o PIA para cada criança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5651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6341" y="427479"/>
            <a:ext cx="7788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Perfil dos Acolhidos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4793" y="4454541"/>
            <a:ext cx="8160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Nos últimos 12 meses, 406 crianças/adolescentes desta unidade retornaram as suas famílias de origem e 299 foram adotadas.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36 vieram de outros municípios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42 recebe BPC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62297" y="1987728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575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03483" y="1894490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603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4558" y="1162584"/>
            <a:ext cx="270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Faixas de Idade e Sexo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223016"/>
              </p:ext>
            </p:extLst>
          </p:nvPr>
        </p:nvGraphicFramePr>
        <p:xfrm>
          <a:off x="2019433" y="1513489"/>
          <a:ext cx="5000625" cy="279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5198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2738" y="60697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Profissionais</a:t>
            </a:r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31583" y="606972"/>
            <a:ext cx="2236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829 trabalhadores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552395"/>
              </p:ext>
            </p:extLst>
          </p:nvPr>
        </p:nvGraphicFramePr>
        <p:xfrm>
          <a:off x="622738" y="1172000"/>
          <a:ext cx="3452648" cy="224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315653"/>
              </p:ext>
            </p:extLst>
          </p:nvPr>
        </p:nvGraphicFramePr>
        <p:xfrm>
          <a:off x="4154213" y="1416984"/>
          <a:ext cx="4753304" cy="388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375035"/>
              </p:ext>
            </p:extLst>
          </p:nvPr>
        </p:nvGraphicFramePr>
        <p:xfrm>
          <a:off x="599836" y="4422228"/>
          <a:ext cx="3980047" cy="19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80766" y="4057494"/>
            <a:ext cx="36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Qtde</a:t>
            </a:r>
            <a:r>
              <a:rPr lang="pt-BR" dirty="0" smtClean="0"/>
              <a:t> de Serviços que não possuem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52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8850" y="2217573"/>
            <a:ext cx="4581853" cy="1325563"/>
          </a:xfrm>
        </p:spPr>
        <p:txBody>
          <a:bodyPr/>
          <a:lstStyle/>
          <a:p>
            <a:r>
              <a:rPr lang="pt-BR" b="1" i="1" dirty="0" smtClean="0">
                <a:solidFill>
                  <a:schemeClr val="accent6">
                    <a:lumMod val="75000"/>
                  </a:schemeClr>
                </a:solidFill>
              </a:rPr>
              <a:t>Guarda Subsidiada</a:t>
            </a:r>
            <a:endParaRPr lang="pt-B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68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Guarda Subsidiada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004106"/>
            <a:ext cx="7886700" cy="4501111"/>
          </a:xfrm>
        </p:spPr>
        <p:txBody>
          <a:bodyPr/>
          <a:lstStyle/>
          <a:p>
            <a:r>
              <a:rPr lang="pt-BR" dirty="0" smtClean="0"/>
              <a:t>97 municípios afirmaram ter Guarda Subsidiada</a:t>
            </a:r>
          </a:p>
          <a:p>
            <a:r>
              <a:rPr lang="pt-BR" dirty="0" smtClean="0"/>
              <a:t>Destes 97, 66 afirmaram que o serviço é regulamentado por lei municipal</a:t>
            </a:r>
          </a:p>
          <a:p>
            <a:r>
              <a:rPr lang="pt-BR" dirty="0" smtClean="0"/>
              <a:t>557 famílias recebem recurso pelo programa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45056"/>
              </p:ext>
            </p:extLst>
          </p:nvPr>
        </p:nvGraphicFramePr>
        <p:xfrm>
          <a:off x="6409928" y="3944486"/>
          <a:ext cx="2294852" cy="187642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42651">
                  <a:extLst>
                    <a:ext uri="{9D8B030D-6E8A-4147-A177-3AD203B41FA5}">
                      <a16:colId xmlns:a16="http://schemas.microsoft.com/office/drawing/2014/main" val="2085726982"/>
                    </a:ext>
                  </a:extLst>
                </a:gridCol>
                <a:gridCol w="752201">
                  <a:extLst>
                    <a:ext uri="{9D8B030D-6E8A-4147-A177-3AD203B41FA5}">
                      <a16:colId xmlns:a16="http://schemas.microsoft.com/office/drawing/2014/main" val="36888963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Média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751.9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665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Mediana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936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1714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Moda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937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6445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Mínimo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15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9627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Máximo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1600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6865129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74487" y="2900673"/>
            <a:ext cx="3622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/>
              <a:t>Valor do subsídio repassado às famílias:</a:t>
            </a:r>
            <a:endParaRPr lang="pt-BR" sz="2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505398"/>
              </p:ext>
            </p:extLst>
          </p:nvPr>
        </p:nvGraphicFramePr>
        <p:xfrm>
          <a:off x="360946" y="3118716"/>
          <a:ext cx="5430253" cy="330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8092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28850" y="2209690"/>
            <a:ext cx="51336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1" dirty="0" smtClean="0">
                <a:solidFill>
                  <a:schemeClr val="accent6">
                    <a:lumMod val="75000"/>
                  </a:schemeClr>
                </a:solidFill>
              </a:rPr>
              <a:t>Unidades de Acolhimento para Idosos</a:t>
            </a:r>
            <a:endParaRPr lang="pt-B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56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946387" y="1331335"/>
            <a:ext cx="3344054" cy="8669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37160"/>
            <a:r>
              <a:rPr lang="pt-BR" sz="1200" b="1" dirty="0">
                <a:solidFill>
                  <a:schemeClr val="tx1"/>
                </a:solidFill>
              </a:rPr>
              <a:t>Por que o mundo está envelhecendo?</a:t>
            </a:r>
            <a:br>
              <a:rPr lang="pt-BR" sz="1200" b="1" dirty="0">
                <a:solidFill>
                  <a:schemeClr val="tx1"/>
                </a:solidFill>
              </a:rPr>
            </a:br>
            <a:endParaRPr lang="pt-BR" sz="1200" b="1" dirty="0">
              <a:solidFill>
                <a:schemeClr val="tx1"/>
              </a:solidFill>
            </a:endParaRPr>
          </a:p>
          <a:p>
            <a:pPr marL="137160"/>
            <a:r>
              <a:rPr lang="pt-BR" sz="1200" b="1" dirty="0">
                <a:solidFill>
                  <a:schemeClr val="tx1"/>
                </a:solidFill>
              </a:rPr>
              <a:t>Transição Demográfica</a:t>
            </a:r>
            <a:endParaRPr lang="en-US" sz="1200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406460" y="2532277"/>
            <a:ext cx="1267025" cy="424198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200" dirty="0">
                <a:solidFill>
                  <a:schemeClr val="tx1"/>
                </a:solidFill>
              </a:rPr>
              <a:t>Queda da Taxa de Fecundidade e da Mortalidade;</a:t>
            </a:r>
          </a:p>
        </p:txBody>
      </p:sp>
      <p:sp>
        <p:nvSpPr>
          <p:cNvPr id="5" name="Seta para a direita 4"/>
          <p:cNvSpPr/>
          <p:nvPr/>
        </p:nvSpPr>
        <p:spPr>
          <a:xfrm rot="5400000" flipV="1">
            <a:off x="3091394" y="2621731"/>
            <a:ext cx="350658" cy="318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6" name="Seta para a direita 5"/>
          <p:cNvSpPr/>
          <p:nvPr/>
        </p:nvSpPr>
        <p:spPr>
          <a:xfrm rot="16200000">
            <a:off x="4786510" y="2555353"/>
            <a:ext cx="379412" cy="378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7" name="CaixaDeTexto 6"/>
          <p:cNvSpPr txBox="1"/>
          <p:nvPr/>
        </p:nvSpPr>
        <p:spPr>
          <a:xfrm>
            <a:off x="5105532" y="259107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Aumento da </a:t>
            </a:r>
          </a:p>
          <a:p>
            <a:r>
              <a:rPr lang="pt-BR" sz="1200" dirty="0"/>
              <a:t>Expectativa de Vida.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15321" y="4433814"/>
            <a:ext cx="3171059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indent="-214313" algn="ctr">
              <a:buFont typeface="Wingdings" panose="05000000000000000000" pitchFamily="2" charset="2"/>
              <a:buChar char="§"/>
            </a:pPr>
            <a:r>
              <a:rPr lang="pt-BR" sz="1200" b="1" dirty="0"/>
              <a:t>Aumento da população Idosa</a:t>
            </a:r>
            <a:r>
              <a:rPr lang="pt-BR" sz="1200" dirty="0"/>
              <a:t>;</a:t>
            </a:r>
          </a:p>
          <a:p>
            <a:pPr marL="214313" indent="-214313" algn="ctr">
              <a:buFont typeface="Wingdings" panose="05000000000000000000" pitchFamily="2" charset="2"/>
              <a:buChar char="§"/>
            </a:pPr>
            <a:r>
              <a:rPr lang="pt-BR" sz="1200" dirty="0"/>
              <a:t>Redução da população em idade ativa; </a:t>
            </a:r>
          </a:p>
          <a:p>
            <a:pPr marL="214313" indent="-214313" algn="ctr">
              <a:buFont typeface="Wingdings" panose="05000000000000000000" pitchFamily="2" charset="2"/>
              <a:buChar char="§"/>
            </a:pPr>
            <a:r>
              <a:rPr lang="pt-BR" sz="1200" dirty="0"/>
              <a:t>Elevação da razão de dependência; </a:t>
            </a:r>
          </a:p>
          <a:p>
            <a:pPr marL="214313" indent="-214313" algn="ctr">
              <a:buFont typeface="Wingdings" panose="05000000000000000000" pitchFamily="2" charset="2"/>
              <a:buChar char="§"/>
            </a:pPr>
            <a:r>
              <a:rPr lang="pt-BR" sz="1200" dirty="0"/>
              <a:t>Desafios aos Sistemas de Proteção Social: sustentabilidade e atenção a novas demandas. </a:t>
            </a:r>
            <a:endParaRPr lang="en-US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15323" y="3315802"/>
            <a:ext cx="3153698" cy="27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O que acontece após algumas décadas ?</a:t>
            </a:r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401801" y="613523"/>
            <a:ext cx="6048672" cy="39264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Contexto</a:t>
            </a: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 rot="5400000">
            <a:off x="4403454" y="3801275"/>
            <a:ext cx="686544" cy="36250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CaixaDeTexto 12"/>
          <p:cNvSpPr txBox="1"/>
          <p:nvPr/>
        </p:nvSpPr>
        <p:spPr>
          <a:xfrm>
            <a:off x="232322" y="1485100"/>
            <a:ext cx="2714065" cy="4270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50" b="1" dirty="0"/>
              <a:t>O Brasil está envelhecendo</a:t>
            </a:r>
            <a:endParaRPr lang="pt-BR" sz="1350" dirty="0"/>
          </a:p>
          <a:p>
            <a:pPr>
              <a:lnSpc>
                <a:spcPct val="150000"/>
              </a:lnSpc>
            </a:pPr>
            <a:r>
              <a:rPr lang="pt-BR" sz="1200" b="1" dirty="0"/>
              <a:t>Idosos (65 anos ou mais)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dirty="0"/>
              <a:t>2016: 18,8 milhões de idosos (8%)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dirty="0"/>
              <a:t>2026: 25,7 milhões de idosos (12%)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dirty="0"/>
              <a:t>2050: 51,3 milhões de idosos (23%)</a:t>
            </a:r>
          </a:p>
          <a:p>
            <a:endParaRPr lang="pt-BR" sz="1050" b="1" dirty="0"/>
          </a:p>
          <a:p>
            <a:r>
              <a:rPr lang="pt-BR" sz="1050" b="1" dirty="0"/>
              <a:t>O número absoluto de idosos no Brasil aumentará em 7 milhões no próximo decênio.</a:t>
            </a:r>
          </a:p>
          <a:p>
            <a:pPr>
              <a:lnSpc>
                <a:spcPct val="150000"/>
              </a:lnSpc>
            </a:pPr>
            <a:r>
              <a:rPr lang="pt-BR" sz="1200" dirty="0"/>
              <a:t> 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pt-BR" sz="1200" b="1" dirty="0"/>
              <a:t>Crianças e Adolescentes (até 14 anos)</a:t>
            </a:r>
            <a:endParaRPr lang="en-US" sz="1200" b="1" dirty="0"/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dirty="0"/>
              <a:t>2016: 46,8 milhões (23%)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dirty="0"/>
              <a:t>2026: 41,1 milhões (19%)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00" dirty="0"/>
              <a:t>2050: 31,8 milhões (14%)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>
              <a:lnSpc>
                <a:spcPct val="150000"/>
              </a:lnSpc>
            </a:pPr>
            <a:r>
              <a:rPr lang="pt-BR" sz="750" dirty="0"/>
              <a:t>Fonte: Projeções Populacionais IBGE. 2013.</a:t>
            </a:r>
            <a:endParaRPr lang="en-US" sz="75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116" y="22528"/>
            <a:ext cx="2309259" cy="22539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632" y="2060703"/>
            <a:ext cx="2302958" cy="221157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440" y="3948128"/>
            <a:ext cx="2343150" cy="21717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095488" y="6119828"/>
            <a:ext cx="33549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Fonte: </a:t>
            </a:r>
            <a:r>
              <a:rPr lang="pt-BR" sz="1350" dirty="0" smtClean="0"/>
              <a:t>Projeções Populacionais IBGE/2013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3096819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03" y="1590586"/>
            <a:ext cx="6416383" cy="398258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2103" y="1087471"/>
            <a:ext cx="7241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sz="1350" dirty="0"/>
              <a:t>Aumento do número de Idosos mais idosos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sz="1350" dirty="0"/>
              <a:t>Aumento do grau de dependência de pessoas em situação de </a:t>
            </a:r>
            <a:r>
              <a:rPr lang="pt-BR" sz="1350" dirty="0" smtClean="0"/>
              <a:t>vulnerabilidade</a:t>
            </a:r>
            <a:endParaRPr lang="pt-BR" sz="1350" dirty="0"/>
          </a:p>
        </p:txBody>
      </p:sp>
      <p:sp>
        <p:nvSpPr>
          <p:cNvPr id="6" name="Elipse 5"/>
          <p:cNvSpPr/>
          <p:nvPr/>
        </p:nvSpPr>
        <p:spPr>
          <a:xfrm>
            <a:off x="3523400" y="2604071"/>
            <a:ext cx="444137" cy="398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Elipse 7"/>
          <p:cNvSpPr/>
          <p:nvPr/>
        </p:nvSpPr>
        <p:spPr>
          <a:xfrm>
            <a:off x="5820521" y="3074446"/>
            <a:ext cx="444137" cy="398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Retângulo 8"/>
          <p:cNvSpPr/>
          <p:nvPr/>
        </p:nvSpPr>
        <p:spPr>
          <a:xfrm>
            <a:off x="5415031" y="5568452"/>
            <a:ext cx="9541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/>
              <a:t>Fonte: PNS 2013</a:t>
            </a: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721133" y="509600"/>
            <a:ext cx="6048672" cy="39264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Contexto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2394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1" t="30270" r="42252" b="48469"/>
          <a:stretch/>
        </p:blipFill>
        <p:spPr bwMode="auto">
          <a:xfrm>
            <a:off x="1165594" y="3176710"/>
            <a:ext cx="1087394" cy="109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3" t="30510" r="42072" b="48949"/>
          <a:stretch/>
        </p:blipFill>
        <p:spPr bwMode="auto">
          <a:xfrm>
            <a:off x="3846405" y="3051095"/>
            <a:ext cx="1044146" cy="105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8" t="29122" r="42912" b="49914"/>
          <a:stretch/>
        </p:blipFill>
        <p:spPr bwMode="auto">
          <a:xfrm>
            <a:off x="5020173" y="305343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40" y="3121527"/>
            <a:ext cx="1022597" cy="9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511610" y="2090317"/>
            <a:ext cx="1495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451350" y="2108072"/>
            <a:ext cx="29616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 </a:t>
            </a:r>
          </a:p>
          <a:p>
            <a:pPr algn="ctr"/>
            <a:r>
              <a:rPr lang="pt-B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Complexidade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090990" y="2064330"/>
            <a:ext cx="18148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 </a:t>
            </a:r>
          </a:p>
          <a:p>
            <a:pPr algn="ctr"/>
            <a:r>
              <a:rPr lang="pt-B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Complexidade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219609" y="2700648"/>
            <a:ext cx="10120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878528" y="2677999"/>
            <a:ext cx="10120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CREAS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877248" y="2693618"/>
            <a:ext cx="1239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CENTRO DIA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040701" y="2694443"/>
            <a:ext cx="1915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Serviço Acolhimento para Idosos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67348" y="1760535"/>
            <a:ext cx="30858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  SOCIAL DO SUAS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277634" y="1027822"/>
            <a:ext cx="6723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SERVIÇOS VOLTADOS A IDOSOS E FAMÍLIAS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392477" y="416660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8.240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958832" y="406354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2.521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262362" y="411476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227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278452" y="4286296"/>
            <a:ext cx="21242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1.722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unidades</a:t>
            </a:r>
          </a:p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70.971 vagas 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71800" y="4719635"/>
            <a:ext cx="19010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/>
              <a:t>Equipes Volantes: </a:t>
            </a:r>
            <a:r>
              <a:rPr lang="pt-BR" sz="1350" b="1" dirty="0"/>
              <a:t>1.227 </a:t>
            </a:r>
          </a:p>
          <a:p>
            <a:r>
              <a:rPr lang="pt-BR" sz="1350" dirty="0"/>
              <a:t>Lanchas: </a:t>
            </a:r>
            <a:r>
              <a:rPr lang="pt-BR" sz="1350" b="1" dirty="0"/>
              <a:t>123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181794" y="5649016"/>
            <a:ext cx="26305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Fonte: </a:t>
            </a:r>
            <a:r>
              <a:rPr lang="pt-BR" sz="1350" dirty="0" smtClean="0"/>
              <a:t>MDS/2017</a:t>
            </a:r>
            <a:endParaRPr lang="pt-BR" sz="135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" b="11506"/>
          <a:stretch/>
        </p:blipFill>
        <p:spPr>
          <a:xfrm>
            <a:off x="2240936" y="2982251"/>
            <a:ext cx="1210415" cy="1304045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2325741" y="2420127"/>
            <a:ext cx="1083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Serviço de convivência e Fort. de Vínculos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512998" y="4203720"/>
            <a:ext cx="822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/>
              <a:t>317.830</a:t>
            </a:r>
          </a:p>
          <a:p>
            <a:r>
              <a:rPr lang="pt-BR" sz="1500" b="1" dirty="0"/>
              <a:t>idosos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3653897" y="2641546"/>
            <a:ext cx="0" cy="18276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6192180" y="2609423"/>
            <a:ext cx="0" cy="18276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251301" y="5355398"/>
            <a:ext cx="2402597" cy="3000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dirty="0">
                <a:latin typeface="Arial Black" panose="020B0A04020102020204" pitchFamily="34" charset="0"/>
              </a:rPr>
              <a:t>Prevenção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791635" y="5355398"/>
            <a:ext cx="4020725" cy="3000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dirty="0">
                <a:latin typeface="Arial Black" panose="020B0A04020102020204" pitchFamily="34" charset="0"/>
              </a:rPr>
              <a:t>Proteção integral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851062" y="4432519"/>
            <a:ext cx="13690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23 mil casos </a:t>
            </a:r>
            <a:r>
              <a:rPr lang="pt-BR" sz="1350" dirty="0" err="1"/>
              <a:t>atend</a:t>
            </a:r>
            <a:r>
              <a:rPr lang="pt-BR" sz="1350" dirty="0"/>
              <a:t>. violência</a:t>
            </a:r>
          </a:p>
        </p:txBody>
      </p:sp>
    </p:spTree>
    <p:extLst>
      <p:ext uri="{BB962C8B-B14F-4D97-AF65-F5344CB8AC3E}">
        <p14:creationId xmlns:p14="http://schemas.microsoft.com/office/powerpoint/2010/main" val="3704714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076575"/>
              </p:ext>
            </p:extLst>
          </p:nvPr>
        </p:nvGraphicFramePr>
        <p:xfrm>
          <a:off x="255777" y="1035103"/>
          <a:ext cx="4907429" cy="532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042611" y="2819110"/>
            <a:ext cx="4738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Maior público de acolhidos da </a:t>
            </a:r>
            <a:r>
              <a:rPr lang="pt-BR" sz="2000" dirty="0" err="1" smtClean="0"/>
              <a:t>As.Social</a:t>
            </a:r>
            <a:r>
              <a:rPr lang="pt-BR" sz="2000" dirty="0" smtClean="0"/>
              <a:t>: 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70 </a:t>
            </a:r>
            <a:r>
              <a:rPr lang="pt-BR" sz="2000" dirty="0"/>
              <a:t>mil vagas e 61 mil acolhidos </a:t>
            </a: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Unidades Grandes: </a:t>
            </a:r>
          </a:p>
          <a:p>
            <a:pPr lvl="1"/>
            <a:r>
              <a:rPr lang="pt-BR" sz="2000" dirty="0" smtClean="0"/>
              <a:t>Média de 36 acolhidos por Unidade</a:t>
            </a:r>
          </a:p>
          <a:p>
            <a:r>
              <a:rPr lang="pt-BR" sz="2000" dirty="0" smtClean="0"/>
              <a:t>	Média de 4,3 idosos por dormitório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68670" y="349303"/>
            <a:ext cx="7788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Unidades de Acolhimento para Idosos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41015" y="5719961"/>
            <a:ext cx="26305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Fonte: </a:t>
            </a:r>
            <a:r>
              <a:rPr lang="pt-BR" sz="1350" dirty="0" smtClean="0"/>
              <a:t>Censo SUAS – Unidades de Acolhimento /2017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51580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606694"/>
              </p:ext>
            </p:extLst>
          </p:nvPr>
        </p:nvGraphicFramePr>
        <p:xfrm>
          <a:off x="693461" y="1284889"/>
          <a:ext cx="7969690" cy="3914243"/>
        </p:xfrm>
        <a:graphic>
          <a:graphicData uri="http://schemas.openxmlformats.org/drawingml/2006/table">
            <a:tbl>
              <a:tblPr/>
              <a:tblGrid>
                <a:gridCol w="1933293">
                  <a:extLst>
                    <a:ext uri="{9D8B030D-6E8A-4147-A177-3AD203B41FA5}">
                      <a16:colId xmlns:a16="http://schemas.microsoft.com/office/drawing/2014/main" val="642844291"/>
                    </a:ext>
                  </a:extLst>
                </a:gridCol>
                <a:gridCol w="1582639">
                  <a:extLst>
                    <a:ext uri="{9D8B030D-6E8A-4147-A177-3AD203B41FA5}">
                      <a16:colId xmlns:a16="http://schemas.microsoft.com/office/drawing/2014/main" val="2757137657"/>
                    </a:ext>
                  </a:extLst>
                </a:gridCol>
                <a:gridCol w="1365289">
                  <a:extLst>
                    <a:ext uri="{9D8B030D-6E8A-4147-A177-3AD203B41FA5}">
                      <a16:colId xmlns:a16="http://schemas.microsoft.com/office/drawing/2014/main" val="2630776786"/>
                    </a:ext>
                  </a:extLst>
                </a:gridCol>
                <a:gridCol w="935796">
                  <a:extLst>
                    <a:ext uri="{9D8B030D-6E8A-4147-A177-3AD203B41FA5}">
                      <a16:colId xmlns:a16="http://schemas.microsoft.com/office/drawing/2014/main" val="2321576170"/>
                    </a:ext>
                  </a:extLst>
                </a:gridCol>
                <a:gridCol w="2152673">
                  <a:extLst>
                    <a:ext uri="{9D8B030D-6E8A-4147-A177-3AD203B41FA5}">
                      <a16:colId xmlns:a16="http://schemas.microsoft.com/office/drawing/2014/main" val="3748719516"/>
                    </a:ext>
                  </a:extLst>
                </a:gridCol>
              </a:tblGrid>
              <a:tr h="73309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Públicos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Capacidade de Atendimento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Média de vagas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Acolhidos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Média de acolhidos por dormitório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373628"/>
                  </a:ext>
                </a:extLst>
              </a:tr>
              <a:tr h="23215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Crianças/adolescentes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48.035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75524"/>
                  </a:ext>
                </a:extLst>
              </a:tr>
              <a:tr h="452808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Jovens egressos de serviços de acolhimento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986675"/>
                  </a:ext>
                </a:extLst>
              </a:tr>
              <a:tr h="67346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Exclusivamente crianças/adolescente com Deficiência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25743"/>
                  </a:ext>
                </a:extLst>
              </a:tr>
              <a:tr h="452808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Exclusivamente pessoas adultas com Deficiência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5.639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4.897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65449"/>
                  </a:ext>
                </a:extLst>
              </a:tr>
              <a:tr h="23215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Adultos e famílias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32.872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25.226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041630"/>
                  </a:ext>
                </a:extLst>
              </a:tr>
              <a:tr h="67346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Mulheres em situação de violência doméstica ou familiar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89158"/>
                  </a:ext>
                </a:extLst>
              </a:tr>
              <a:tr h="23215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Pessoas Idosas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70.971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60.939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265064"/>
                  </a:ext>
                </a:extLst>
              </a:tr>
              <a:tr h="23215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160.582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123.733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32144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840424" y="5526900"/>
            <a:ext cx="5915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91.676 trabalhadores em Unidades de Acolhimento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5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078488" y="6137055"/>
            <a:ext cx="40655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Fonte: </a:t>
            </a:r>
            <a:r>
              <a:rPr lang="pt-BR" sz="1350" dirty="0" smtClean="0"/>
              <a:t>Censo SUAS – Unidades de Acolhimento /2017</a:t>
            </a:r>
            <a:endParaRPr lang="pt-BR" sz="135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23" y="406769"/>
            <a:ext cx="5893525" cy="560217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321971" y="275764"/>
            <a:ext cx="2742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Forte concentração geográfica: 59,8% das unidades estão na região </a:t>
            </a:r>
            <a:r>
              <a:rPr lang="pt-BR" sz="1400" dirty="0" smtClean="0"/>
              <a:t>Sudeste e comportam 62% dos idosos acolhidos.</a:t>
            </a:r>
            <a:endParaRPr lang="pt-BR" sz="1400" dirty="0"/>
          </a:p>
          <a:p>
            <a:endParaRPr lang="pt-BR" sz="1400" dirty="0" smtClean="0"/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pt-BR" sz="1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715" y="4810334"/>
            <a:ext cx="2172954" cy="13267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9457" y="275764"/>
            <a:ext cx="3223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fontAlgn="b">
              <a:buFont typeface="Wingdings" panose="05000000000000000000" pitchFamily="2" charset="2"/>
              <a:buChar char="ü"/>
            </a:pPr>
            <a:r>
              <a:rPr lang="pt-BR" dirty="0" smtClean="0"/>
              <a:t>1.722 Unidades de Acolhimento em 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"/>
            <a:r>
              <a:rPr lang="pt-BR" b="1" dirty="0" smtClean="0"/>
              <a:t>1.192 municípios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576872"/>
              </p:ext>
            </p:extLst>
          </p:nvPr>
        </p:nvGraphicFramePr>
        <p:xfrm>
          <a:off x="79456" y="1734208"/>
          <a:ext cx="4413715" cy="253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098474"/>
              </p:ext>
            </p:extLst>
          </p:nvPr>
        </p:nvGraphicFramePr>
        <p:xfrm>
          <a:off x="97212" y="3988675"/>
          <a:ext cx="4577263" cy="238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0369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3533" y="301177"/>
            <a:ext cx="7788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Perfil das Unidades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11133" y="1267476"/>
            <a:ext cx="40135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89,3% são não governamentais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80% das entidades possuem convênio com o poder público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62,9% possuem registro no Conselho dos Direitos do Idoso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8 unidades são de gestão estadual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75470"/>
              </p:ext>
            </p:extLst>
          </p:nvPr>
        </p:nvGraphicFramePr>
        <p:xfrm>
          <a:off x="4832131" y="1342802"/>
          <a:ext cx="4003195" cy="1653037"/>
        </p:xfrm>
        <a:graphic>
          <a:graphicData uri="http://schemas.openxmlformats.org/drawingml/2006/table">
            <a:tbl>
              <a:tblPr/>
              <a:tblGrid>
                <a:gridCol w="2499660">
                  <a:extLst>
                    <a:ext uri="{9D8B030D-6E8A-4147-A177-3AD203B41FA5}">
                      <a16:colId xmlns:a16="http://schemas.microsoft.com/office/drawing/2014/main" val="2824638070"/>
                    </a:ext>
                  </a:extLst>
                </a:gridCol>
                <a:gridCol w="817197">
                  <a:extLst>
                    <a:ext uri="{9D8B030D-6E8A-4147-A177-3AD203B41FA5}">
                      <a16:colId xmlns:a16="http://schemas.microsoft.com/office/drawing/2014/main" val="3458972365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1684721665"/>
                    </a:ext>
                  </a:extLst>
                </a:gridCol>
              </a:tblGrid>
              <a:tr h="30664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Modalidade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Qtde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59232"/>
                  </a:ext>
                </a:extLst>
              </a:tr>
              <a:tr h="426449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Abrigo institucional 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93718"/>
                  </a:ext>
                </a:extLst>
              </a:tr>
              <a:tr h="3066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Casa-lar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56428"/>
                  </a:ext>
                </a:extLst>
              </a:tr>
              <a:tr h="3066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89797"/>
                  </a:ext>
                </a:extLst>
              </a:tr>
              <a:tr h="3066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República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46609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11133" y="3775129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55,6% das unidades possuem orientação </a:t>
            </a:r>
            <a:r>
              <a:rPr lang="pt-BR" sz="2000" dirty="0" smtClean="0"/>
              <a:t>religiosa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59,9% estão em áreas residenciais, 36,4% estão em áreas mistas (comercial/residencial)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24,4% estão em locais onde não possui transporte público próximo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41015" y="5719961"/>
            <a:ext cx="26305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Fonte: </a:t>
            </a:r>
            <a:r>
              <a:rPr lang="pt-BR" sz="1350" dirty="0" smtClean="0"/>
              <a:t>Censo SUAS – Unidades de Acolhimento /2017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687007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3533" y="301177"/>
            <a:ext cx="7788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Perfil das Unidades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54546"/>
              </p:ext>
            </p:extLst>
          </p:nvPr>
        </p:nvGraphicFramePr>
        <p:xfrm>
          <a:off x="662152" y="1295372"/>
          <a:ext cx="5060731" cy="1546860"/>
        </p:xfrm>
        <a:graphic>
          <a:graphicData uri="http://schemas.openxmlformats.org/drawingml/2006/table">
            <a:tbl>
              <a:tblPr/>
              <a:tblGrid>
                <a:gridCol w="3216166">
                  <a:extLst>
                    <a:ext uri="{9D8B030D-6E8A-4147-A177-3AD203B41FA5}">
                      <a16:colId xmlns:a16="http://schemas.microsoft.com/office/drawing/2014/main" val="2018455229"/>
                    </a:ext>
                  </a:extLst>
                </a:gridCol>
                <a:gridCol w="977462">
                  <a:extLst>
                    <a:ext uri="{9D8B030D-6E8A-4147-A177-3AD203B41FA5}">
                      <a16:colId xmlns:a16="http://schemas.microsoft.com/office/drawing/2014/main" val="1780182104"/>
                    </a:ext>
                  </a:extLst>
                </a:gridCol>
                <a:gridCol w="867103">
                  <a:extLst>
                    <a:ext uri="{9D8B030D-6E8A-4147-A177-3AD203B41FA5}">
                      <a16:colId xmlns:a16="http://schemas.microsoft.com/office/drawing/2014/main" val="2698422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Frequencia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347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Diariamente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752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3 a 6 dias na semana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9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1 a 2 dias na semana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834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Quinzenalmente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166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Mensalmente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728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Apenas em algumas datas específicas do ano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285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é permitido receber visitas na Unidade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08828"/>
                  </a:ext>
                </a:extLst>
              </a:tr>
            </a:tbl>
          </a:graphicData>
        </a:graphic>
      </p:graphicFrame>
      <p:sp>
        <p:nvSpPr>
          <p:cNvPr id="9" name="Retângulo Arredondado 8"/>
          <p:cNvSpPr/>
          <p:nvPr/>
        </p:nvSpPr>
        <p:spPr>
          <a:xfrm>
            <a:off x="4359165" y="2096890"/>
            <a:ext cx="1450428" cy="77343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87456"/>
              </p:ext>
            </p:extLst>
          </p:nvPr>
        </p:nvGraphicFramePr>
        <p:xfrm>
          <a:off x="636533" y="3163194"/>
          <a:ext cx="6702316" cy="2259184"/>
        </p:xfrm>
        <a:graphic>
          <a:graphicData uri="http://schemas.openxmlformats.org/drawingml/2006/table">
            <a:tbl>
              <a:tblPr/>
              <a:tblGrid>
                <a:gridCol w="3517680">
                  <a:extLst>
                    <a:ext uri="{9D8B030D-6E8A-4147-A177-3AD203B41FA5}">
                      <a16:colId xmlns:a16="http://schemas.microsoft.com/office/drawing/2014/main" val="3983531825"/>
                    </a:ext>
                  </a:extLst>
                </a:gridCol>
                <a:gridCol w="938048">
                  <a:extLst>
                    <a:ext uri="{9D8B030D-6E8A-4147-A177-3AD203B41FA5}">
                      <a16:colId xmlns:a16="http://schemas.microsoft.com/office/drawing/2014/main" val="1056333892"/>
                    </a:ext>
                  </a:extLst>
                </a:gridCol>
                <a:gridCol w="1056290">
                  <a:extLst>
                    <a:ext uri="{9D8B030D-6E8A-4147-A177-3AD203B41FA5}">
                      <a16:colId xmlns:a16="http://schemas.microsoft.com/office/drawing/2014/main" val="2835209782"/>
                    </a:ext>
                  </a:extLst>
                </a:gridCol>
                <a:gridCol w="1190298">
                  <a:extLst>
                    <a:ext uri="{9D8B030D-6E8A-4147-A177-3AD203B41FA5}">
                      <a16:colId xmlns:a16="http://schemas.microsoft.com/office/drawing/2014/main" val="3272314734"/>
                    </a:ext>
                  </a:extLst>
                </a:gridCol>
              </a:tblGrid>
              <a:tr h="4299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Não possui</a:t>
                      </a:r>
                    </a:p>
                  </a:txBody>
                  <a:tcPr marL="7084" marR="7084" marT="70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Sim, de acordo com a Norma da ABNT </a:t>
                      </a:r>
                    </a:p>
                  </a:txBody>
                  <a:tcPr marL="7084" marR="7084" marT="70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Sim, mas não está de acordo com a Norma da ABNT</a:t>
                      </a:r>
                    </a:p>
                  </a:txBody>
                  <a:tcPr marL="7084" marR="7084" marT="7084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5062"/>
                  </a:ext>
                </a:extLst>
              </a:tr>
              <a:tr h="44160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Acesso principal adaptado com rampas e rota acessível desde a calçada até o interior da Unidade</a:t>
                      </a:r>
                    </a:p>
                  </a:txBody>
                  <a:tcPr marL="7084" marR="7084" marT="7084" marB="0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1088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517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164533"/>
                  </a:ext>
                </a:extLst>
              </a:tr>
              <a:tr h="429957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Rota acessível aos dormitórios e espaços de uso coletivo</a:t>
                      </a:r>
                    </a:p>
                  </a:txBody>
                  <a:tcPr marL="7084" marR="7084" marT="7084" marB="0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1207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04883"/>
                  </a:ext>
                </a:extLst>
              </a:tr>
              <a:tr h="21906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Rota acessível ao banheiro</a:t>
                      </a:r>
                    </a:p>
                  </a:txBody>
                  <a:tcPr marL="7084" marR="7084" marT="7084" marB="0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1238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66343"/>
                  </a:ext>
                </a:extLst>
              </a:tr>
              <a:tr h="429957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Banheiro adaptado para pessoas com deficiência e/ou mobilidade reduzida</a:t>
                      </a:r>
                    </a:p>
                  </a:txBody>
                  <a:tcPr marL="7084" marR="7084" marT="7084" marB="0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1247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</a:t>
                      </a:r>
                    </a:p>
                  </a:txBody>
                  <a:tcPr marL="7084" marR="7084" marT="7084" marB="0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76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351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6927" y="119779"/>
            <a:ext cx="7788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Perfil dos Acolhidos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6744" y="4596494"/>
            <a:ext cx="8710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15,3% são de outros municípios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mtClean="0"/>
              <a:t>42,1% </a:t>
            </a:r>
            <a:r>
              <a:rPr lang="pt-BR" dirty="0"/>
              <a:t>possuem </a:t>
            </a:r>
            <a:r>
              <a:rPr lang="pt-BR" dirty="0" smtClean="0"/>
              <a:t>BPC e </a:t>
            </a:r>
            <a:r>
              <a:rPr lang="pt-BR" dirty="0"/>
              <a:t>1,3% Bolsa Família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36,7% possuem Deficiência(Física/Sensorial/Intelectual) e 18,7% possuem Transtorno Mental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3,9% possuem trajetória de rua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70007" y="6117837"/>
            <a:ext cx="39813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Fonte: </a:t>
            </a:r>
            <a:r>
              <a:rPr lang="pt-BR" sz="1350" dirty="0" smtClean="0"/>
              <a:t>Censo SUAS – Unidades de Acolhimento /2017</a:t>
            </a:r>
            <a:endParaRPr lang="pt-BR" sz="1350" dirty="0"/>
          </a:p>
        </p:txBody>
      </p:sp>
      <p:grpSp>
        <p:nvGrpSpPr>
          <p:cNvPr id="40" name="Agrupar 39"/>
          <p:cNvGrpSpPr/>
          <p:nvPr/>
        </p:nvGrpSpPr>
        <p:grpSpPr>
          <a:xfrm>
            <a:off x="1521375" y="1072682"/>
            <a:ext cx="5158366" cy="3270718"/>
            <a:chOff x="4614117" y="703887"/>
            <a:chExt cx="4151511" cy="2790472"/>
          </a:xfrm>
        </p:grpSpPr>
        <p:cxnSp>
          <p:nvCxnSpPr>
            <p:cNvPr id="14" name="Conector reto 13"/>
            <p:cNvCxnSpPr/>
            <p:nvPr/>
          </p:nvCxnSpPr>
          <p:spPr>
            <a:xfrm flipH="1">
              <a:off x="7138855" y="1019613"/>
              <a:ext cx="3786" cy="209407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5737956" y="3129458"/>
              <a:ext cx="302767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5672023" y="1481910"/>
              <a:ext cx="88881" cy="26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5681676" y="2078478"/>
              <a:ext cx="88881" cy="26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5681676" y="2701861"/>
              <a:ext cx="88881" cy="26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3505" y="3199084"/>
              <a:ext cx="895350" cy="295275"/>
            </a:xfrm>
            <a:prstGeom prst="rect">
              <a:avLst/>
            </a:prstGeom>
          </p:spPr>
        </p:pic>
        <p:grpSp>
          <p:nvGrpSpPr>
            <p:cNvPr id="35" name="Agrupar 34"/>
            <p:cNvGrpSpPr/>
            <p:nvPr/>
          </p:nvGrpSpPr>
          <p:grpSpPr>
            <a:xfrm>
              <a:off x="4614117" y="1031438"/>
              <a:ext cx="4057465" cy="2439713"/>
              <a:chOff x="4614117" y="574235"/>
              <a:chExt cx="4057465" cy="2439713"/>
            </a:xfrm>
          </p:grpSpPr>
          <p:grpSp>
            <p:nvGrpSpPr>
              <p:cNvPr id="30" name="Agrupar 29"/>
              <p:cNvGrpSpPr/>
              <p:nvPr/>
            </p:nvGrpSpPr>
            <p:grpSpPr>
              <a:xfrm>
                <a:off x="4614117" y="574235"/>
                <a:ext cx="1199530" cy="2094079"/>
                <a:chOff x="4603647" y="578176"/>
                <a:chExt cx="1199530" cy="2094079"/>
              </a:xfrm>
            </p:grpSpPr>
            <p:sp>
              <p:nvSpPr>
                <p:cNvPr id="18" name="CaixaDeTexto 17"/>
                <p:cNvSpPr txBox="1"/>
                <p:nvPr/>
              </p:nvSpPr>
              <p:spPr>
                <a:xfrm>
                  <a:off x="4754770" y="885952"/>
                  <a:ext cx="10484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dirty="0" smtClean="0"/>
                    <a:t>80 ou mais</a:t>
                  </a:r>
                  <a:endParaRPr lang="pt-BR" sz="1400" dirty="0"/>
                </a:p>
              </p:txBody>
            </p:sp>
            <p:cxnSp>
              <p:nvCxnSpPr>
                <p:cNvPr id="19" name="Conector reto 18"/>
                <p:cNvCxnSpPr/>
                <p:nvPr/>
              </p:nvCxnSpPr>
              <p:spPr>
                <a:xfrm flipH="1">
                  <a:off x="5737956" y="578176"/>
                  <a:ext cx="3786" cy="209407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CaixaDeTexto 27"/>
                <p:cNvSpPr txBox="1"/>
                <p:nvPr/>
              </p:nvSpPr>
              <p:spPr>
                <a:xfrm>
                  <a:off x="4640533" y="1467386"/>
                  <a:ext cx="11572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dirty="0" smtClean="0"/>
                    <a:t>60 a 79 anos</a:t>
                  </a:r>
                  <a:endParaRPr lang="pt-BR" sz="1400" dirty="0"/>
                </a:p>
              </p:txBody>
            </p:sp>
            <p:sp>
              <p:nvSpPr>
                <p:cNvPr id="29" name="CaixaDeTexto 28"/>
                <p:cNvSpPr txBox="1"/>
                <p:nvPr/>
              </p:nvSpPr>
              <p:spPr>
                <a:xfrm>
                  <a:off x="4603647" y="2114146"/>
                  <a:ext cx="11572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dirty="0" smtClean="0"/>
                    <a:t>Menos de 60 </a:t>
                  </a:r>
                  <a:endParaRPr lang="pt-BR" sz="1400" dirty="0"/>
                </a:p>
              </p:txBody>
            </p:sp>
          </p:grpSp>
          <p:grpSp>
            <p:nvGrpSpPr>
              <p:cNvPr id="34" name="Agrupar 33"/>
              <p:cNvGrpSpPr/>
              <p:nvPr/>
            </p:nvGrpSpPr>
            <p:grpSpPr>
              <a:xfrm>
                <a:off x="4930831" y="578176"/>
                <a:ext cx="3740751" cy="2435772"/>
                <a:chOff x="4930831" y="578176"/>
                <a:chExt cx="3740751" cy="2435772"/>
              </a:xfrm>
            </p:grpSpPr>
            <p:grpSp>
              <p:nvGrpSpPr>
                <p:cNvPr id="12" name="Agrupar 11"/>
                <p:cNvGrpSpPr/>
                <p:nvPr/>
              </p:nvGrpSpPr>
              <p:grpSpPr>
                <a:xfrm>
                  <a:off x="4930831" y="578176"/>
                  <a:ext cx="3740751" cy="2435772"/>
                  <a:chOff x="4930831" y="578176"/>
                  <a:chExt cx="3740751" cy="2435772"/>
                </a:xfrm>
              </p:grpSpPr>
              <p:graphicFrame>
                <p:nvGraphicFramePr>
                  <p:cNvPr id="7" name="Gráfico 6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42678880"/>
                      </p:ext>
                    </p:extLst>
                  </p:nvPr>
                </p:nvGraphicFramePr>
                <p:xfrm>
                  <a:off x="4930831" y="578176"/>
                  <a:ext cx="3740751" cy="243577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6497072" y="855175"/>
                    <a:ext cx="75506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 smtClean="0">
                        <a:solidFill>
                          <a:schemeClr val="bg1"/>
                        </a:solidFill>
                      </a:rPr>
                      <a:t>8.660</a:t>
                    </a:r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CaixaDeTexto 10"/>
                  <p:cNvSpPr txBox="1"/>
                  <p:nvPr/>
                </p:nvSpPr>
                <p:spPr>
                  <a:xfrm>
                    <a:off x="6117021" y="1492416"/>
                    <a:ext cx="92778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 smtClean="0">
                        <a:solidFill>
                          <a:schemeClr val="bg1"/>
                        </a:solidFill>
                      </a:rPr>
                      <a:t>18.929</a:t>
                    </a:r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33" name="Imagem 3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66609" y="2785348"/>
                  <a:ext cx="847725" cy="228600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Retângulo 35"/>
            <p:cNvSpPr/>
            <p:nvPr/>
          </p:nvSpPr>
          <p:spPr>
            <a:xfrm>
              <a:off x="7202893" y="705628"/>
              <a:ext cx="8114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31.172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6311384" y="703887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>
                  <a:solidFill>
                    <a:schemeClr val="accent5">
                      <a:lumMod val="75000"/>
                    </a:schemeClr>
                  </a:solidFill>
                </a:rPr>
                <a:t>29.767</a:t>
              </a:r>
              <a:endParaRPr lang="pt-BR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CaixaDeTexto 8"/>
            <p:cNvSpPr txBox="1"/>
            <p:nvPr/>
          </p:nvSpPr>
          <p:spPr>
            <a:xfrm>
              <a:off x="7307588" y="1986813"/>
              <a:ext cx="848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dirty="0" smtClean="0">
                  <a:solidFill>
                    <a:schemeClr val="bg1"/>
                  </a:solidFill>
                </a:rPr>
                <a:t>15.285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  <p:sp>
          <p:nvSpPr>
            <p:cNvPr id="39" name="CaixaDeTexto 8"/>
            <p:cNvSpPr txBox="1"/>
            <p:nvPr/>
          </p:nvSpPr>
          <p:spPr>
            <a:xfrm>
              <a:off x="7304674" y="2621476"/>
              <a:ext cx="848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dirty="0" smtClean="0"/>
                <a:t>1.825</a:t>
              </a:r>
              <a:endParaRPr lang="pt-BR" sz="1800" dirty="0"/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3332299" y="631054"/>
            <a:ext cx="270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Faixas de Idade e Sexo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095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316165"/>
              </p:ext>
            </p:extLst>
          </p:nvPr>
        </p:nvGraphicFramePr>
        <p:xfrm>
          <a:off x="583324" y="1084591"/>
          <a:ext cx="7961587" cy="39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2000519" y="5216181"/>
            <a:ext cx="5472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35 % dos usuários estão acolhidos a mais de 6 anos</a:t>
            </a:r>
            <a:endParaRPr lang="pt-BR" dirty="0"/>
          </a:p>
          <a:p>
            <a:endParaRPr lang="pt-BR" dirty="0" smtClean="0"/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3533" y="301177"/>
            <a:ext cx="7788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Perfil dos Acolhidos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57571" y="5812984"/>
            <a:ext cx="26305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Fonte: </a:t>
            </a:r>
            <a:r>
              <a:rPr lang="pt-BR" sz="1350" dirty="0" smtClean="0"/>
              <a:t>Censo SUAS – Unidades de Acolhimento /2017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248459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2152" y="425669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Profissionais</a:t>
            </a:r>
            <a:endParaRPr lang="pt-B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251647"/>
              </p:ext>
            </p:extLst>
          </p:nvPr>
        </p:nvGraphicFramePr>
        <p:xfrm>
          <a:off x="662152" y="1072258"/>
          <a:ext cx="3145220" cy="2648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10650"/>
              </p:ext>
            </p:extLst>
          </p:nvPr>
        </p:nvGraphicFramePr>
        <p:xfrm>
          <a:off x="4130566" y="10722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2663114" y="395021"/>
            <a:ext cx="2470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31537 trabalhadores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74745" y="4690241"/>
            <a:ext cx="61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765 Unidades não possuem Assistente Social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1267 não possuem </a:t>
            </a:r>
            <a:r>
              <a:rPr lang="pt-BR" dirty="0" err="1" smtClean="0"/>
              <a:t>Psicologo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706 não possuem nem Assistente Social, nem </a:t>
            </a:r>
            <a:r>
              <a:rPr lang="pt-BR" dirty="0" err="1" smtClean="0"/>
              <a:t>Psicologo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17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730832"/>
              </p:ext>
            </p:extLst>
          </p:nvPr>
        </p:nvGraphicFramePr>
        <p:xfrm>
          <a:off x="717932" y="1340071"/>
          <a:ext cx="7921571" cy="372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52299" y="433552"/>
            <a:ext cx="660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Quantidade de Unidades de Acolhimento e Quantidade de Municípios com Unidades de Acolhimento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67103" y="5541580"/>
            <a:ext cx="785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63,8% dos municípios brasileiros não possuem Unidade de Acolhimento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805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693" y="6567"/>
            <a:ext cx="6136147" cy="585820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8871" y="524659"/>
            <a:ext cx="3223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fontAlgn="b">
              <a:buFont typeface="Wingdings" panose="05000000000000000000" pitchFamily="2" charset="2"/>
              <a:buChar char="ü"/>
            </a:pPr>
            <a:r>
              <a:rPr lang="pt-BR" dirty="0" smtClean="0"/>
              <a:t>5.589 Unidades de Acolhimento Institucional em 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"/>
            <a:r>
              <a:rPr lang="pt-BR" b="1" dirty="0" smtClean="0"/>
              <a:t>2014 municípios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222571"/>
              </p:ext>
            </p:extLst>
          </p:nvPr>
        </p:nvGraphicFramePr>
        <p:xfrm>
          <a:off x="118869" y="1534638"/>
          <a:ext cx="4035343" cy="242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185281"/>
              </p:ext>
            </p:extLst>
          </p:nvPr>
        </p:nvGraphicFramePr>
        <p:xfrm>
          <a:off x="118871" y="4162361"/>
          <a:ext cx="4200881" cy="230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7031421" y="4998521"/>
            <a:ext cx="2030466" cy="1283545"/>
            <a:chOff x="7031421" y="4998521"/>
            <a:chExt cx="2030466" cy="1283545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1421" y="4998521"/>
              <a:ext cx="2030466" cy="1283545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1779" y="5284076"/>
              <a:ext cx="225240" cy="116253"/>
            </a:xfrm>
            <a:prstGeom prst="rect">
              <a:avLst/>
            </a:prstGeom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079" y="3999710"/>
            <a:ext cx="130492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767" y="2390994"/>
            <a:ext cx="61268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1" dirty="0" smtClean="0">
                <a:solidFill>
                  <a:schemeClr val="accent6">
                    <a:lumMod val="75000"/>
                  </a:schemeClr>
                </a:solidFill>
              </a:rPr>
              <a:t>Unidade de Acolhimento para crianças e adolescentes</a:t>
            </a:r>
            <a:endParaRPr lang="pt-B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2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580" y="203055"/>
            <a:ext cx="6342420" cy="621240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188" y="5040531"/>
            <a:ext cx="1931503" cy="121049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18871" y="524659"/>
            <a:ext cx="3223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fontAlgn="b">
              <a:buFont typeface="Wingdings" panose="05000000000000000000" pitchFamily="2" charset="2"/>
              <a:buChar char="ü"/>
            </a:pPr>
            <a:r>
              <a:rPr lang="pt-BR" dirty="0" smtClean="0"/>
              <a:t>2.284 Unidades de Acolhimento Institucional em 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"/>
            <a:r>
              <a:rPr lang="pt-BR" b="1" dirty="0" smtClean="0"/>
              <a:t>1.650 municípios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001386"/>
              </p:ext>
            </p:extLst>
          </p:nvPr>
        </p:nvGraphicFramePr>
        <p:xfrm>
          <a:off x="63692" y="1868214"/>
          <a:ext cx="4153584" cy="235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395656"/>
              </p:ext>
            </p:extLst>
          </p:nvPr>
        </p:nvGraphicFramePr>
        <p:xfrm>
          <a:off x="118871" y="4225159"/>
          <a:ext cx="4272292" cy="219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448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3533" y="301177"/>
            <a:ext cx="7788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Perfil das Unidades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11133" y="1180765"/>
            <a:ext cx="41475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31 unidades são de gestão estadual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52,1% são governamentais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93,4% das entidades possuem convênio com o poder público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96,5% possuem registro no Conselho de Direitos de Criança e Adolescente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1133" y="3889199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26% </a:t>
            </a:r>
            <a:r>
              <a:rPr lang="pt-BR" sz="2000" dirty="0"/>
              <a:t>das unidades possuem orientação </a:t>
            </a:r>
            <a:r>
              <a:rPr lang="pt-BR" sz="2000" dirty="0" smtClean="0"/>
              <a:t>religiosa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72,6% estão em áreas residenciais, 25,1% estão em áreas mistas (comercial/residencial)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15,8% estão em locais onde não possui transporte público próximo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41015" y="5719961"/>
            <a:ext cx="26305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Fonte: </a:t>
            </a:r>
            <a:r>
              <a:rPr lang="pt-BR" sz="1350" dirty="0" smtClean="0"/>
              <a:t>Censo SUAS – Unidades de Acolhimento /2017</a:t>
            </a:r>
            <a:endParaRPr lang="pt-BR" sz="135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48878"/>
              </p:ext>
            </p:extLst>
          </p:nvPr>
        </p:nvGraphicFramePr>
        <p:xfrm>
          <a:off x="5383924" y="855175"/>
          <a:ext cx="2963917" cy="132778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04892">
                  <a:extLst>
                    <a:ext uri="{9D8B030D-6E8A-4147-A177-3AD203B41FA5}">
                      <a16:colId xmlns:a16="http://schemas.microsoft.com/office/drawing/2014/main" val="3165897603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3076322687"/>
                    </a:ext>
                  </a:extLst>
                </a:gridCol>
                <a:gridCol w="947050">
                  <a:extLst>
                    <a:ext uri="{9D8B030D-6E8A-4147-A177-3AD203B41FA5}">
                      <a16:colId xmlns:a16="http://schemas.microsoft.com/office/drawing/2014/main" val="130472398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Qtde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5869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</a:rPr>
                        <a:t>Abrigo institucional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2052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72.4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99502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</a:rPr>
                        <a:t>Casa-lar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743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26.2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94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</a:rPr>
                        <a:t>Outros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1.4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57351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Total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2834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259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463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2947</TotalTime>
  <Words>1790</Words>
  <Application>Microsoft Office PowerPoint</Application>
  <PresentationFormat>Apresentação na tela (4:3)</PresentationFormat>
  <Paragraphs>584</Paragraphs>
  <Slides>45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Times New Roman</vt:lpstr>
      <vt:lpstr>Wingdings</vt:lpstr>
      <vt:lpstr>Tema do Office</vt:lpstr>
      <vt:lpstr>A Vigilância e os serviços de Proteção Social Especial de Alta Complexidade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Unidade de Acolhimento para crianças e adolescentes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IDAcolhimento</vt:lpstr>
      <vt:lpstr>IDAcolhimento</vt:lpstr>
      <vt:lpstr>Três dimensões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Dimensões do ID Acolhimento – Censo 2016</vt:lpstr>
      <vt:lpstr>Apresentação do PowerPoint</vt:lpstr>
      <vt:lpstr>Apresentação do PowerPoint</vt:lpstr>
      <vt:lpstr>Família Acolhedora</vt:lpstr>
      <vt:lpstr>Família Acolhedora e Censo SUAS</vt:lpstr>
      <vt:lpstr>Apresentação do PowerPoint</vt:lpstr>
      <vt:lpstr>Apresentação do PowerPoint</vt:lpstr>
      <vt:lpstr>Apresentação do PowerPoint</vt:lpstr>
      <vt:lpstr>Apresentação do PowerPoint</vt:lpstr>
      <vt:lpstr>Guarda Subsidiada</vt:lpstr>
      <vt:lpstr>Guarda Subsidiada</vt:lpstr>
      <vt:lpstr>Unidades de Acolhimento para Idosos</vt:lpstr>
      <vt:lpstr>Contexto</vt:lpstr>
      <vt:lpstr>Contexto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Débora Maria Borges de Macedo</dc:creator>
  <cp:lastModifiedBy>Cinthia Barros dos Santos</cp:lastModifiedBy>
  <cp:revision>112</cp:revision>
  <dcterms:created xsi:type="dcterms:W3CDTF">2018-06-04T12:38:55Z</dcterms:created>
  <dcterms:modified xsi:type="dcterms:W3CDTF">2018-06-29T14:12:38Z</dcterms:modified>
</cp:coreProperties>
</file>