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4" r:id="rId3"/>
    <p:sldId id="306" r:id="rId4"/>
    <p:sldId id="349" r:id="rId5"/>
    <p:sldId id="350" r:id="rId6"/>
    <p:sldId id="294" r:id="rId7"/>
    <p:sldId id="345" r:id="rId8"/>
    <p:sldId id="307" r:id="rId9"/>
    <p:sldId id="347" r:id="rId10"/>
    <p:sldId id="348" r:id="rId11"/>
    <p:sldId id="310" r:id="rId12"/>
    <p:sldId id="311" r:id="rId13"/>
    <p:sldId id="321" r:id="rId14"/>
    <p:sldId id="314" r:id="rId15"/>
    <p:sldId id="316" r:id="rId16"/>
    <p:sldId id="317" r:id="rId17"/>
    <p:sldId id="318" r:id="rId18"/>
    <p:sldId id="319" r:id="rId19"/>
    <p:sldId id="320" r:id="rId20"/>
    <p:sldId id="322" r:id="rId21"/>
    <p:sldId id="324" r:id="rId22"/>
    <p:sldId id="325" r:id="rId23"/>
    <p:sldId id="326" r:id="rId24"/>
    <p:sldId id="342" r:id="rId25"/>
    <p:sldId id="343" r:id="rId2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88C7"/>
    <a:srgbClr val="7175C1"/>
    <a:srgbClr val="5C5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92" autoAdjust="0"/>
  </p:normalViewPr>
  <p:slideViewPr>
    <p:cSldViewPr>
      <p:cViewPr>
        <p:scale>
          <a:sx n="90" d="100"/>
          <a:sy n="90" d="100"/>
        </p:scale>
        <p:origin x="-224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3EBEE-7F65-4684-8137-731B3DFBEFC0}" type="doc">
      <dgm:prSet loTypeId="urn:microsoft.com/office/officeart/2009/layout/ReverseList" loCatId="relationship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27135D77-EBAA-45FD-A48B-1DA31386EABE}">
      <dgm:prSet phldrT="[Texto]" custT="1"/>
      <dgm:spPr/>
      <dgm:t>
        <a:bodyPr vert="vert"/>
        <a:lstStyle/>
        <a:p>
          <a:pPr algn="ctr"/>
          <a:r>
            <a:rPr lang="pt-BR" sz="4000" dirty="0" smtClean="0"/>
            <a:t>Produto</a:t>
          </a:r>
          <a:endParaRPr lang="pt-BR" sz="4000" dirty="0"/>
        </a:p>
      </dgm:t>
    </dgm:pt>
    <dgm:pt modelId="{5CD0C4B2-C6E7-41DE-AF9E-B30677A25308}" type="parTrans" cxnId="{6F9A96BD-7FCE-4917-86E8-47577E79D81F}">
      <dgm:prSet/>
      <dgm:spPr/>
      <dgm:t>
        <a:bodyPr/>
        <a:lstStyle/>
        <a:p>
          <a:endParaRPr lang="pt-BR"/>
        </a:p>
      </dgm:t>
    </dgm:pt>
    <dgm:pt modelId="{102CB1AC-7D01-4D36-947A-D727807568C5}" type="sibTrans" cxnId="{6F9A96BD-7FCE-4917-86E8-47577E79D81F}">
      <dgm:prSet/>
      <dgm:spPr/>
      <dgm:t>
        <a:bodyPr/>
        <a:lstStyle/>
        <a:p>
          <a:endParaRPr lang="pt-BR"/>
        </a:p>
      </dgm:t>
    </dgm:pt>
    <dgm:pt modelId="{A9966E55-72E5-4764-B094-7AC45A4D6AF4}">
      <dgm:prSet phldrT="[Texto]" custT="1"/>
      <dgm:spPr/>
      <dgm:t>
        <a:bodyPr vert="vert"/>
        <a:lstStyle/>
        <a:p>
          <a:pPr algn="ctr"/>
          <a:r>
            <a:rPr lang="pt-BR" sz="4000" dirty="0" smtClean="0"/>
            <a:t>Processo</a:t>
          </a:r>
          <a:endParaRPr lang="pt-BR" sz="4000" dirty="0"/>
        </a:p>
      </dgm:t>
    </dgm:pt>
    <dgm:pt modelId="{F42E9829-B830-4955-BC3B-3BDB3D9F2FF0}" type="parTrans" cxnId="{71945A5E-9D9C-4112-86C7-8AF6DF1222DC}">
      <dgm:prSet/>
      <dgm:spPr/>
      <dgm:t>
        <a:bodyPr/>
        <a:lstStyle/>
        <a:p>
          <a:endParaRPr lang="pt-BR"/>
        </a:p>
      </dgm:t>
    </dgm:pt>
    <dgm:pt modelId="{BC7C0030-8F55-434E-B01B-8B28F049D7FB}" type="sibTrans" cxnId="{71945A5E-9D9C-4112-86C7-8AF6DF1222DC}">
      <dgm:prSet/>
      <dgm:spPr/>
      <dgm:t>
        <a:bodyPr/>
        <a:lstStyle/>
        <a:p>
          <a:endParaRPr lang="pt-BR"/>
        </a:p>
      </dgm:t>
    </dgm:pt>
    <dgm:pt modelId="{066CF2D2-1CED-4BA8-B21C-87B38C8CA6F4}" type="pres">
      <dgm:prSet presAssocID="{ADB3EBEE-7F65-4684-8137-731B3DFBEFC0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5DEE068E-0B18-407C-9927-9F3A86791150}" type="pres">
      <dgm:prSet presAssocID="{ADB3EBEE-7F65-4684-8137-731B3DFBEFC0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649DC0-FCD7-4DB6-8774-63C622EC3670}" type="pres">
      <dgm:prSet presAssocID="{ADB3EBEE-7F65-4684-8137-731B3DFBEFC0}" presName="LeftNode" presStyleLbl="bgImgPlace1" presStyleIdx="0" presStyleCnt="2" custAng="16200000" custScaleX="54734" custLinFactNeighborX="35233" custLinFactNeighborY="28946">
        <dgm:presLayoutVars>
          <dgm:chMax val="2"/>
          <dgm:chPref val="2"/>
        </dgm:presLayoutVars>
      </dgm:prSet>
      <dgm:spPr/>
      <dgm:t>
        <a:bodyPr/>
        <a:lstStyle/>
        <a:p>
          <a:endParaRPr lang="pt-BR"/>
        </a:p>
      </dgm:t>
    </dgm:pt>
    <dgm:pt modelId="{C2EDDEF8-09C8-4C45-99C5-2E30F95C4036}" type="pres">
      <dgm:prSet presAssocID="{ADB3EBEE-7F65-4684-8137-731B3DFBEFC0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B7722A-86AE-467A-8892-164BA1232CC9}" type="pres">
      <dgm:prSet presAssocID="{ADB3EBEE-7F65-4684-8137-731B3DFBEFC0}" presName="RightNode" presStyleLbl="bgImgPlace1" presStyleIdx="1" presStyleCnt="2" custAng="16200000" custScaleX="48020" custLinFactNeighborX="-70987" custLinFactNeighborY="-1057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9EE9644B-4127-452A-A659-0957DE915551}" type="pres">
      <dgm:prSet presAssocID="{ADB3EBEE-7F65-4684-8137-731B3DFBEFC0}" presName="TopArrow" presStyleLbl="node1" presStyleIdx="0" presStyleCnt="2" custAng="16200000" custLinFactNeighborX="-83164" custLinFactNeighborY="94570"/>
      <dgm:spPr/>
    </dgm:pt>
    <dgm:pt modelId="{6A6187EE-203D-413F-8B28-08E586E3A13E}" type="pres">
      <dgm:prSet presAssocID="{ADB3EBEE-7F65-4684-8137-731B3DFBEFC0}" presName="BottomArrow" presStyleLbl="node1" presStyleIdx="1" presStyleCnt="2" custAng="16200000" custLinFactNeighborX="44290" custLinFactNeighborY="-57140"/>
      <dgm:spPr/>
    </dgm:pt>
  </dgm:ptLst>
  <dgm:cxnLst>
    <dgm:cxn modelId="{A67528E1-34FB-4CF1-9613-D37E2A79E7C6}" type="presOf" srcId="{ADB3EBEE-7F65-4684-8137-731B3DFBEFC0}" destId="{066CF2D2-1CED-4BA8-B21C-87B38C8CA6F4}" srcOrd="0" destOrd="0" presId="urn:microsoft.com/office/officeart/2009/layout/ReverseList"/>
    <dgm:cxn modelId="{71945A5E-9D9C-4112-86C7-8AF6DF1222DC}" srcId="{ADB3EBEE-7F65-4684-8137-731B3DFBEFC0}" destId="{A9966E55-72E5-4764-B094-7AC45A4D6AF4}" srcOrd="1" destOrd="0" parTransId="{F42E9829-B830-4955-BC3B-3BDB3D9F2FF0}" sibTransId="{BC7C0030-8F55-434E-B01B-8B28F049D7FB}"/>
    <dgm:cxn modelId="{79DF1C88-CB5E-4762-91FA-D44A816D5374}" type="presOf" srcId="{A9966E55-72E5-4764-B094-7AC45A4D6AF4}" destId="{C2EDDEF8-09C8-4C45-99C5-2E30F95C4036}" srcOrd="0" destOrd="0" presId="urn:microsoft.com/office/officeart/2009/layout/ReverseList"/>
    <dgm:cxn modelId="{EE79BE72-E573-41F1-986E-ED730E702C68}" type="presOf" srcId="{A9966E55-72E5-4764-B094-7AC45A4D6AF4}" destId="{26B7722A-86AE-467A-8892-164BA1232CC9}" srcOrd="1" destOrd="0" presId="urn:microsoft.com/office/officeart/2009/layout/ReverseList"/>
    <dgm:cxn modelId="{C9BDE015-88B9-45B8-A2A8-EDA072AE6869}" type="presOf" srcId="{27135D77-EBAA-45FD-A48B-1DA31386EABE}" destId="{19649DC0-FCD7-4DB6-8774-63C622EC3670}" srcOrd="1" destOrd="0" presId="urn:microsoft.com/office/officeart/2009/layout/ReverseList"/>
    <dgm:cxn modelId="{CCC01A39-AA58-41A0-A9DA-D568F1395CCE}" type="presOf" srcId="{27135D77-EBAA-45FD-A48B-1DA31386EABE}" destId="{5DEE068E-0B18-407C-9927-9F3A86791150}" srcOrd="0" destOrd="0" presId="urn:microsoft.com/office/officeart/2009/layout/ReverseList"/>
    <dgm:cxn modelId="{6F9A96BD-7FCE-4917-86E8-47577E79D81F}" srcId="{ADB3EBEE-7F65-4684-8137-731B3DFBEFC0}" destId="{27135D77-EBAA-45FD-A48B-1DA31386EABE}" srcOrd="0" destOrd="0" parTransId="{5CD0C4B2-C6E7-41DE-AF9E-B30677A25308}" sibTransId="{102CB1AC-7D01-4D36-947A-D727807568C5}"/>
    <dgm:cxn modelId="{8B844D38-F3F5-4CDC-BB18-04FFB0557D5E}" type="presParOf" srcId="{066CF2D2-1CED-4BA8-B21C-87B38C8CA6F4}" destId="{5DEE068E-0B18-407C-9927-9F3A86791150}" srcOrd="0" destOrd="0" presId="urn:microsoft.com/office/officeart/2009/layout/ReverseList"/>
    <dgm:cxn modelId="{BC8C23B5-A7DE-4DF1-B5D6-85D1582AAC4A}" type="presParOf" srcId="{066CF2D2-1CED-4BA8-B21C-87B38C8CA6F4}" destId="{19649DC0-FCD7-4DB6-8774-63C622EC3670}" srcOrd="1" destOrd="0" presId="urn:microsoft.com/office/officeart/2009/layout/ReverseList"/>
    <dgm:cxn modelId="{629CEF06-FDBD-4128-8A7B-3A4C75D1B1B2}" type="presParOf" srcId="{066CF2D2-1CED-4BA8-B21C-87B38C8CA6F4}" destId="{C2EDDEF8-09C8-4C45-99C5-2E30F95C4036}" srcOrd="2" destOrd="0" presId="urn:microsoft.com/office/officeart/2009/layout/ReverseList"/>
    <dgm:cxn modelId="{4AC458A6-305E-4183-B260-88320510F787}" type="presParOf" srcId="{066CF2D2-1CED-4BA8-B21C-87B38C8CA6F4}" destId="{26B7722A-86AE-467A-8892-164BA1232CC9}" srcOrd="3" destOrd="0" presId="urn:microsoft.com/office/officeart/2009/layout/ReverseList"/>
    <dgm:cxn modelId="{F7F08CA7-F120-492B-95EF-1DA08F31A414}" type="presParOf" srcId="{066CF2D2-1CED-4BA8-B21C-87B38C8CA6F4}" destId="{9EE9644B-4127-452A-A659-0957DE915551}" srcOrd="4" destOrd="0" presId="urn:microsoft.com/office/officeart/2009/layout/ReverseList"/>
    <dgm:cxn modelId="{AA20F8DC-EA00-4FA9-BBD2-6AB0E13DA962}" type="presParOf" srcId="{066CF2D2-1CED-4BA8-B21C-87B38C8CA6F4}" destId="{6A6187EE-203D-413F-8B28-08E586E3A13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1E68C0-09F1-4D62-81FC-644B297316B0}" type="doc">
      <dgm:prSet loTypeId="urn:microsoft.com/office/officeart/2005/8/layout/orgChart1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pt-BR"/>
        </a:p>
      </dgm:t>
    </dgm:pt>
    <dgm:pt modelId="{B434511D-32AB-4419-953C-CD4028D94C44}">
      <dgm:prSet phldrT="[Texto]"/>
      <dgm:spPr>
        <a:solidFill>
          <a:srgbClr val="93A66E"/>
        </a:solidFill>
      </dgm:spPr>
      <dgm:t>
        <a:bodyPr/>
        <a:lstStyle/>
        <a:p>
          <a:r>
            <a:rPr lang="pt-BR" dirty="0" smtClean="0"/>
            <a:t>Diagnóstico</a:t>
          </a:r>
          <a:endParaRPr lang="pt-BR" dirty="0"/>
        </a:p>
      </dgm:t>
    </dgm:pt>
    <dgm:pt modelId="{1328417D-2555-4721-AC64-288712A5C43C}" type="parTrans" cxnId="{D33B75C4-77F5-460F-90F4-23E42A26A46C}">
      <dgm:prSet/>
      <dgm:spPr/>
      <dgm:t>
        <a:bodyPr/>
        <a:lstStyle/>
        <a:p>
          <a:endParaRPr lang="pt-BR"/>
        </a:p>
      </dgm:t>
    </dgm:pt>
    <dgm:pt modelId="{A61F5BC8-7C8A-44C9-A0D4-2C935330C359}" type="sibTrans" cxnId="{D33B75C4-77F5-460F-90F4-23E42A26A46C}">
      <dgm:prSet/>
      <dgm:spPr/>
      <dgm:t>
        <a:bodyPr/>
        <a:lstStyle/>
        <a:p>
          <a:endParaRPr lang="pt-BR"/>
        </a:p>
      </dgm:t>
    </dgm:pt>
    <dgm:pt modelId="{992C3DD8-DC6A-4342-B2C0-E3F1DF3456D8}">
      <dgm:prSet phldrT="[Texto]"/>
      <dgm:spPr>
        <a:solidFill>
          <a:srgbClr val="93A66E"/>
        </a:solidFill>
      </dgm:spPr>
      <dgm:t>
        <a:bodyPr/>
        <a:lstStyle/>
        <a:p>
          <a:r>
            <a:rPr lang="pt-BR" dirty="0" smtClean="0"/>
            <a:t>Demanda</a:t>
          </a:r>
          <a:endParaRPr lang="pt-BR" dirty="0"/>
        </a:p>
      </dgm:t>
    </dgm:pt>
    <dgm:pt modelId="{52C66EDD-5144-48AD-96E8-1E889851B0D6}" type="parTrans" cxnId="{B5F67DB7-095E-42E7-BEE9-CA9B8122261F}">
      <dgm:prSet/>
      <dgm:spPr/>
      <dgm:t>
        <a:bodyPr/>
        <a:lstStyle/>
        <a:p>
          <a:endParaRPr lang="pt-BR"/>
        </a:p>
      </dgm:t>
    </dgm:pt>
    <dgm:pt modelId="{E35676C1-9BF2-496D-9D33-BB889B7A4392}" type="sibTrans" cxnId="{B5F67DB7-095E-42E7-BEE9-CA9B8122261F}">
      <dgm:prSet/>
      <dgm:spPr/>
      <dgm:t>
        <a:bodyPr/>
        <a:lstStyle/>
        <a:p>
          <a:endParaRPr lang="pt-BR"/>
        </a:p>
      </dgm:t>
    </dgm:pt>
    <dgm:pt modelId="{23C4D38B-733B-4FB7-A071-453D0F8B7E01}">
      <dgm:prSet phldrT="[Texto]"/>
      <dgm:spPr>
        <a:solidFill>
          <a:srgbClr val="93A66E"/>
        </a:solidFill>
      </dgm:spPr>
      <dgm:t>
        <a:bodyPr/>
        <a:lstStyle/>
        <a:p>
          <a:r>
            <a:rPr lang="pt-BR" dirty="0" smtClean="0"/>
            <a:t>Oferta</a:t>
          </a:r>
          <a:endParaRPr lang="pt-BR" dirty="0"/>
        </a:p>
      </dgm:t>
    </dgm:pt>
    <dgm:pt modelId="{517F571E-6015-407E-B42D-F76A512A2A13}" type="parTrans" cxnId="{BF923FB8-4938-4FBF-A392-A852658116E1}">
      <dgm:prSet/>
      <dgm:spPr/>
      <dgm:t>
        <a:bodyPr/>
        <a:lstStyle/>
        <a:p>
          <a:endParaRPr lang="pt-BR"/>
        </a:p>
      </dgm:t>
    </dgm:pt>
    <dgm:pt modelId="{F2EFE6DC-9D67-4CFF-9D69-D8D1978924A6}" type="sibTrans" cxnId="{BF923FB8-4938-4FBF-A392-A852658116E1}">
      <dgm:prSet/>
      <dgm:spPr/>
      <dgm:t>
        <a:bodyPr/>
        <a:lstStyle/>
        <a:p>
          <a:endParaRPr lang="pt-BR"/>
        </a:p>
      </dgm:t>
    </dgm:pt>
    <dgm:pt modelId="{6C32884B-5367-4164-B2B6-BBFE8A3244AF}" type="pres">
      <dgm:prSet presAssocID="{6D1E68C0-09F1-4D62-81FC-644B297316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584A284-BEBE-49AE-8B95-7AEC90100725}" type="pres">
      <dgm:prSet presAssocID="{B434511D-32AB-4419-953C-CD4028D94C44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BCFAB5EB-CD51-4F2B-86D8-A3B5D0328FD1}" type="pres">
      <dgm:prSet presAssocID="{B434511D-32AB-4419-953C-CD4028D94C44}" presName="rootComposite1" presStyleCnt="0"/>
      <dgm:spPr/>
      <dgm:t>
        <a:bodyPr/>
        <a:lstStyle/>
        <a:p>
          <a:endParaRPr lang="pt-BR"/>
        </a:p>
      </dgm:t>
    </dgm:pt>
    <dgm:pt modelId="{65CABE3F-A0EE-453D-A15C-D25B3F6F2CF1}" type="pres">
      <dgm:prSet presAssocID="{B434511D-32AB-4419-953C-CD4028D94C44}" presName="rootText1" presStyleLbl="node0" presStyleIdx="0" presStyleCnt="1" custScaleX="1502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67FBC8-4D5D-4C97-B974-74E25C5D8D8B}" type="pres">
      <dgm:prSet presAssocID="{B434511D-32AB-4419-953C-CD4028D94C4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513E591-AFEF-475F-857F-3705A90FB4D5}" type="pres">
      <dgm:prSet presAssocID="{B434511D-32AB-4419-953C-CD4028D94C44}" presName="hierChild2" presStyleCnt="0"/>
      <dgm:spPr/>
      <dgm:t>
        <a:bodyPr/>
        <a:lstStyle/>
        <a:p>
          <a:endParaRPr lang="pt-BR"/>
        </a:p>
      </dgm:t>
    </dgm:pt>
    <dgm:pt modelId="{46AE593C-09FD-4A75-8AE3-D4DA06312257}" type="pres">
      <dgm:prSet presAssocID="{52C66EDD-5144-48AD-96E8-1E889851B0D6}" presName="Name37" presStyleLbl="parChTrans1D2" presStyleIdx="0" presStyleCnt="2"/>
      <dgm:spPr/>
      <dgm:t>
        <a:bodyPr/>
        <a:lstStyle/>
        <a:p>
          <a:endParaRPr lang="pt-BR"/>
        </a:p>
      </dgm:t>
    </dgm:pt>
    <dgm:pt modelId="{6F2D2B19-E646-4A8D-8B55-56AEED8AA684}" type="pres">
      <dgm:prSet presAssocID="{992C3DD8-DC6A-4342-B2C0-E3F1DF3456D8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3503DD82-CCEE-4B9F-A755-D3EA74FE7A59}" type="pres">
      <dgm:prSet presAssocID="{992C3DD8-DC6A-4342-B2C0-E3F1DF3456D8}" presName="rootComposite" presStyleCnt="0"/>
      <dgm:spPr/>
      <dgm:t>
        <a:bodyPr/>
        <a:lstStyle/>
        <a:p>
          <a:endParaRPr lang="pt-BR"/>
        </a:p>
      </dgm:t>
    </dgm:pt>
    <dgm:pt modelId="{ACAF300F-0362-4435-816A-C62849E77186}" type="pres">
      <dgm:prSet presAssocID="{992C3DD8-DC6A-4342-B2C0-E3F1DF3456D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50FE0C-C24F-471B-BFB0-C79ACE945960}" type="pres">
      <dgm:prSet presAssocID="{992C3DD8-DC6A-4342-B2C0-E3F1DF3456D8}" presName="rootConnector" presStyleLbl="node2" presStyleIdx="0" presStyleCnt="2"/>
      <dgm:spPr/>
      <dgm:t>
        <a:bodyPr/>
        <a:lstStyle/>
        <a:p>
          <a:endParaRPr lang="pt-BR"/>
        </a:p>
      </dgm:t>
    </dgm:pt>
    <dgm:pt modelId="{89BE6E8F-B114-4054-823F-5D7A7903BE2F}" type="pres">
      <dgm:prSet presAssocID="{992C3DD8-DC6A-4342-B2C0-E3F1DF3456D8}" presName="hierChild4" presStyleCnt="0"/>
      <dgm:spPr/>
      <dgm:t>
        <a:bodyPr/>
        <a:lstStyle/>
        <a:p>
          <a:endParaRPr lang="pt-BR"/>
        </a:p>
      </dgm:t>
    </dgm:pt>
    <dgm:pt modelId="{43986B42-6859-4946-9BE1-DF4C66FD72D7}" type="pres">
      <dgm:prSet presAssocID="{992C3DD8-DC6A-4342-B2C0-E3F1DF3456D8}" presName="hierChild5" presStyleCnt="0"/>
      <dgm:spPr/>
      <dgm:t>
        <a:bodyPr/>
        <a:lstStyle/>
        <a:p>
          <a:endParaRPr lang="pt-BR"/>
        </a:p>
      </dgm:t>
    </dgm:pt>
    <dgm:pt modelId="{165D8C96-77D6-4C1E-8463-CFCD3F1DACC0}" type="pres">
      <dgm:prSet presAssocID="{517F571E-6015-407E-B42D-F76A512A2A13}" presName="Name37" presStyleLbl="parChTrans1D2" presStyleIdx="1" presStyleCnt="2"/>
      <dgm:spPr/>
      <dgm:t>
        <a:bodyPr/>
        <a:lstStyle/>
        <a:p>
          <a:endParaRPr lang="pt-BR"/>
        </a:p>
      </dgm:t>
    </dgm:pt>
    <dgm:pt modelId="{4DA18190-182B-4E39-981F-6160A521454D}" type="pres">
      <dgm:prSet presAssocID="{23C4D38B-733B-4FB7-A071-453D0F8B7E01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4674BBE-0D12-462B-A4DA-533950B2782D}" type="pres">
      <dgm:prSet presAssocID="{23C4D38B-733B-4FB7-A071-453D0F8B7E01}" presName="rootComposite" presStyleCnt="0"/>
      <dgm:spPr/>
      <dgm:t>
        <a:bodyPr/>
        <a:lstStyle/>
        <a:p>
          <a:endParaRPr lang="pt-BR"/>
        </a:p>
      </dgm:t>
    </dgm:pt>
    <dgm:pt modelId="{23A7A1D1-0166-4546-9CDA-52A97437D0C4}" type="pres">
      <dgm:prSet presAssocID="{23C4D38B-733B-4FB7-A071-453D0F8B7E0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8E3309D-694D-429E-A960-9AEF05A747DD}" type="pres">
      <dgm:prSet presAssocID="{23C4D38B-733B-4FB7-A071-453D0F8B7E01}" presName="rootConnector" presStyleLbl="node2" presStyleIdx="1" presStyleCnt="2"/>
      <dgm:spPr/>
      <dgm:t>
        <a:bodyPr/>
        <a:lstStyle/>
        <a:p>
          <a:endParaRPr lang="pt-BR"/>
        </a:p>
      </dgm:t>
    </dgm:pt>
    <dgm:pt modelId="{82040C0F-6B15-4CA9-9C0E-7CCA1E999AB5}" type="pres">
      <dgm:prSet presAssocID="{23C4D38B-733B-4FB7-A071-453D0F8B7E01}" presName="hierChild4" presStyleCnt="0"/>
      <dgm:spPr/>
      <dgm:t>
        <a:bodyPr/>
        <a:lstStyle/>
        <a:p>
          <a:endParaRPr lang="pt-BR"/>
        </a:p>
      </dgm:t>
    </dgm:pt>
    <dgm:pt modelId="{9A434F18-870A-4094-955E-45017E4A30B7}" type="pres">
      <dgm:prSet presAssocID="{23C4D38B-733B-4FB7-A071-453D0F8B7E01}" presName="hierChild5" presStyleCnt="0"/>
      <dgm:spPr/>
      <dgm:t>
        <a:bodyPr/>
        <a:lstStyle/>
        <a:p>
          <a:endParaRPr lang="pt-BR"/>
        </a:p>
      </dgm:t>
    </dgm:pt>
    <dgm:pt modelId="{DE8B206E-D061-4BA0-A01A-541C6E8112D4}" type="pres">
      <dgm:prSet presAssocID="{B434511D-32AB-4419-953C-CD4028D94C44}" presName="hierChild3" presStyleCnt="0"/>
      <dgm:spPr/>
      <dgm:t>
        <a:bodyPr/>
        <a:lstStyle/>
        <a:p>
          <a:endParaRPr lang="pt-BR"/>
        </a:p>
      </dgm:t>
    </dgm:pt>
  </dgm:ptLst>
  <dgm:cxnLst>
    <dgm:cxn modelId="{F6A8056B-715D-48E6-BCCD-B180CFFC22C5}" type="presOf" srcId="{23C4D38B-733B-4FB7-A071-453D0F8B7E01}" destId="{48E3309D-694D-429E-A960-9AEF05A747DD}" srcOrd="1" destOrd="0" presId="urn:microsoft.com/office/officeart/2005/8/layout/orgChart1"/>
    <dgm:cxn modelId="{9D7A254D-492F-4708-BABE-1AE4B7F1D02B}" type="presOf" srcId="{B434511D-32AB-4419-953C-CD4028D94C44}" destId="{65CABE3F-A0EE-453D-A15C-D25B3F6F2CF1}" srcOrd="0" destOrd="0" presId="urn:microsoft.com/office/officeart/2005/8/layout/orgChart1"/>
    <dgm:cxn modelId="{CEA1DDA7-AC89-41C5-A037-24B2DDE580AE}" type="presOf" srcId="{992C3DD8-DC6A-4342-B2C0-E3F1DF3456D8}" destId="{ACAF300F-0362-4435-816A-C62849E77186}" srcOrd="0" destOrd="0" presId="urn:microsoft.com/office/officeart/2005/8/layout/orgChart1"/>
    <dgm:cxn modelId="{84E34781-8AF5-49EA-8E4B-AC6FE6F8E892}" type="presOf" srcId="{B434511D-32AB-4419-953C-CD4028D94C44}" destId="{E667FBC8-4D5D-4C97-B974-74E25C5D8D8B}" srcOrd="1" destOrd="0" presId="urn:microsoft.com/office/officeart/2005/8/layout/orgChart1"/>
    <dgm:cxn modelId="{D33B75C4-77F5-460F-90F4-23E42A26A46C}" srcId="{6D1E68C0-09F1-4D62-81FC-644B297316B0}" destId="{B434511D-32AB-4419-953C-CD4028D94C44}" srcOrd="0" destOrd="0" parTransId="{1328417D-2555-4721-AC64-288712A5C43C}" sibTransId="{A61F5BC8-7C8A-44C9-A0D4-2C935330C359}"/>
    <dgm:cxn modelId="{BF923FB8-4938-4FBF-A392-A852658116E1}" srcId="{B434511D-32AB-4419-953C-CD4028D94C44}" destId="{23C4D38B-733B-4FB7-A071-453D0F8B7E01}" srcOrd="1" destOrd="0" parTransId="{517F571E-6015-407E-B42D-F76A512A2A13}" sibTransId="{F2EFE6DC-9D67-4CFF-9D69-D8D1978924A6}"/>
    <dgm:cxn modelId="{6E6132E2-3E88-4D10-BF76-464103E8DDF1}" type="presOf" srcId="{52C66EDD-5144-48AD-96E8-1E889851B0D6}" destId="{46AE593C-09FD-4A75-8AE3-D4DA06312257}" srcOrd="0" destOrd="0" presId="urn:microsoft.com/office/officeart/2005/8/layout/orgChart1"/>
    <dgm:cxn modelId="{3C8F8BFC-EC9F-412B-9FD3-675EEACBCB24}" type="presOf" srcId="{6D1E68C0-09F1-4D62-81FC-644B297316B0}" destId="{6C32884B-5367-4164-B2B6-BBFE8A3244AF}" srcOrd="0" destOrd="0" presId="urn:microsoft.com/office/officeart/2005/8/layout/orgChart1"/>
    <dgm:cxn modelId="{D6DA6BDD-FA12-46D8-B4F2-C136D9D14C5A}" type="presOf" srcId="{517F571E-6015-407E-B42D-F76A512A2A13}" destId="{165D8C96-77D6-4C1E-8463-CFCD3F1DACC0}" srcOrd="0" destOrd="0" presId="urn:microsoft.com/office/officeart/2005/8/layout/orgChart1"/>
    <dgm:cxn modelId="{B5F67DB7-095E-42E7-BEE9-CA9B8122261F}" srcId="{B434511D-32AB-4419-953C-CD4028D94C44}" destId="{992C3DD8-DC6A-4342-B2C0-E3F1DF3456D8}" srcOrd="0" destOrd="0" parTransId="{52C66EDD-5144-48AD-96E8-1E889851B0D6}" sibTransId="{E35676C1-9BF2-496D-9D33-BB889B7A4392}"/>
    <dgm:cxn modelId="{668FAFEC-6517-44AB-9231-71FB31641BF8}" type="presOf" srcId="{992C3DD8-DC6A-4342-B2C0-E3F1DF3456D8}" destId="{5750FE0C-C24F-471B-BFB0-C79ACE945960}" srcOrd="1" destOrd="0" presId="urn:microsoft.com/office/officeart/2005/8/layout/orgChart1"/>
    <dgm:cxn modelId="{728C6AFD-ABB6-4D7B-BAA1-EB62051617D7}" type="presOf" srcId="{23C4D38B-733B-4FB7-A071-453D0F8B7E01}" destId="{23A7A1D1-0166-4546-9CDA-52A97437D0C4}" srcOrd="0" destOrd="0" presId="urn:microsoft.com/office/officeart/2005/8/layout/orgChart1"/>
    <dgm:cxn modelId="{F5B487BA-9497-4762-B720-D1B851CA4B82}" type="presParOf" srcId="{6C32884B-5367-4164-B2B6-BBFE8A3244AF}" destId="{C584A284-BEBE-49AE-8B95-7AEC90100725}" srcOrd="0" destOrd="0" presId="urn:microsoft.com/office/officeart/2005/8/layout/orgChart1"/>
    <dgm:cxn modelId="{C6079097-DB61-4CB1-BABC-3EC6BEFA4ACB}" type="presParOf" srcId="{C584A284-BEBE-49AE-8B95-7AEC90100725}" destId="{BCFAB5EB-CD51-4F2B-86D8-A3B5D0328FD1}" srcOrd="0" destOrd="0" presId="urn:microsoft.com/office/officeart/2005/8/layout/orgChart1"/>
    <dgm:cxn modelId="{44E4E002-F142-4336-9D5A-1E6333999064}" type="presParOf" srcId="{BCFAB5EB-CD51-4F2B-86D8-A3B5D0328FD1}" destId="{65CABE3F-A0EE-453D-A15C-D25B3F6F2CF1}" srcOrd="0" destOrd="0" presId="urn:microsoft.com/office/officeart/2005/8/layout/orgChart1"/>
    <dgm:cxn modelId="{5DF8316A-554A-41C9-8822-9A40E96A38AC}" type="presParOf" srcId="{BCFAB5EB-CD51-4F2B-86D8-A3B5D0328FD1}" destId="{E667FBC8-4D5D-4C97-B974-74E25C5D8D8B}" srcOrd="1" destOrd="0" presId="urn:microsoft.com/office/officeart/2005/8/layout/orgChart1"/>
    <dgm:cxn modelId="{8442D3A3-2F6E-4C68-ABB9-E79C7684CF9D}" type="presParOf" srcId="{C584A284-BEBE-49AE-8B95-7AEC90100725}" destId="{6513E591-AFEF-475F-857F-3705A90FB4D5}" srcOrd="1" destOrd="0" presId="urn:microsoft.com/office/officeart/2005/8/layout/orgChart1"/>
    <dgm:cxn modelId="{BFB66C51-11FD-491E-8E4D-BD3357275666}" type="presParOf" srcId="{6513E591-AFEF-475F-857F-3705A90FB4D5}" destId="{46AE593C-09FD-4A75-8AE3-D4DA06312257}" srcOrd="0" destOrd="0" presId="urn:microsoft.com/office/officeart/2005/8/layout/orgChart1"/>
    <dgm:cxn modelId="{4EB34A50-4865-4FAD-B443-C90DCF405534}" type="presParOf" srcId="{6513E591-AFEF-475F-857F-3705A90FB4D5}" destId="{6F2D2B19-E646-4A8D-8B55-56AEED8AA684}" srcOrd="1" destOrd="0" presId="urn:microsoft.com/office/officeart/2005/8/layout/orgChart1"/>
    <dgm:cxn modelId="{DCE6C286-47F6-4775-8AE0-F360CC59167E}" type="presParOf" srcId="{6F2D2B19-E646-4A8D-8B55-56AEED8AA684}" destId="{3503DD82-CCEE-4B9F-A755-D3EA74FE7A59}" srcOrd="0" destOrd="0" presId="urn:microsoft.com/office/officeart/2005/8/layout/orgChart1"/>
    <dgm:cxn modelId="{B15FC881-B159-4AD7-90D6-6287C54198BA}" type="presParOf" srcId="{3503DD82-CCEE-4B9F-A755-D3EA74FE7A59}" destId="{ACAF300F-0362-4435-816A-C62849E77186}" srcOrd="0" destOrd="0" presId="urn:microsoft.com/office/officeart/2005/8/layout/orgChart1"/>
    <dgm:cxn modelId="{1724BBD7-845C-455B-9228-96A2DF25C697}" type="presParOf" srcId="{3503DD82-CCEE-4B9F-A755-D3EA74FE7A59}" destId="{5750FE0C-C24F-471B-BFB0-C79ACE945960}" srcOrd="1" destOrd="0" presId="urn:microsoft.com/office/officeart/2005/8/layout/orgChart1"/>
    <dgm:cxn modelId="{CFBAD358-5381-4654-81B2-DCEB6F41C1DE}" type="presParOf" srcId="{6F2D2B19-E646-4A8D-8B55-56AEED8AA684}" destId="{89BE6E8F-B114-4054-823F-5D7A7903BE2F}" srcOrd="1" destOrd="0" presId="urn:microsoft.com/office/officeart/2005/8/layout/orgChart1"/>
    <dgm:cxn modelId="{8B240DC5-1FFE-4A14-A607-578D36EA18BD}" type="presParOf" srcId="{6F2D2B19-E646-4A8D-8B55-56AEED8AA684}" destId="{43986B42-6859-4946-9BE1-DF4C66FD72D7}" srcOrd="2" destOrd="0" presId="urn:microsoft.com/office/officeart/2005/8/layout/orgChart1"/>
    <dgm:cxn modelId="{E2FBFC1C-1C94-4E96-A511-346621B5DF99}" type="presParOf" srcId="{6513E591-AFEF-475F-857F-3705A90FB4D5}" destId="{165D8C96-77D6-4C1E-8463-CFCD3F1DACC0}" srcOrd="2" destOrd="0" presId="urn:microsoft.com/office/officeart/2005/8/layout/orgChart1"/>
    <dgm:cxn modelId="{799913C1-2249-4158-A5DC-DFC86761074C}" type="presParOf" srcId="{6513E591-AFEF-475F-857F-3705A90FB4D5}" destId="{4DA18190-182B-4E39-981F-6160A521454D}" srcOrd="3" destOrd="0" presId="urn:microsoft.com/office/officeart/2005/8/layout/orgChart1"/>
    <dgm:cxn modelId="{983F5643-332E-40BF-B902-7B992BA6969C}" type="presParOf" srcId="{4DA18190-182B-4E39-981F-6160A521454D}" destId="{54674BBE-0D12-462B-A4DA-533950B2782D}" srcOrd="0" destOrd="0" presId="urn:microsoft.com/office/officeart/2005/8/layout/orgChart1"/>
    <dgm:cxn modelId="{68E4034B-9833-4E26-ADE7-6B42D34D50DA}" type="presParOf" srcId="{54674BBE-0D12-462B-A4DA-533950B2782D}" destId="{23A7A1D1-0166-4546-9CDA-52A97437D0C4}" srcOrd="0" destOrd="0" presId="urn:microsoft.com/office/officeart/2005/8/layout/orgChart1"/>
    <dgm:cxn modelId="{DFB96B45-E42B-4D55-B41A-53B33564EB00}" type="presParOf" srcId="{54674BBE-0D12-462B-A4DA-533950B2782D}" destId="{48E3309D-694D-429E-A960-9AEF05A747DD}" srcOrd="1" destOrd="0" presId="urn:microsoft.com/office/officeart/2005/8/layout/orgChart1"/>
    <dgm:cxn modelId="{638FF7DB-99D8-48FE-8094-374A75063CF4}" type="presParOf" srcId="{4DA18190-182B-4E39-981F-6160A521454D}" destId="{82040C0F-6B15-4CA9-9C0E-7CCA1E999AB5}" srcOrd="1" destOrd="0" presId="urn:microsoft.com/office/officeart/2005/8/layout/orgChart1"/>
    <dgm:cxn modelId="{0ADCA638-BA50-4361-B66B-3C6E21F225DD}" type="presParOf" srcId="{4DA18190-182B-4E39-981F-6160A521454D}" destId="{9A434F18-870A-4094-955E-45017E4A30B7}" srcOrd="2" destOrd="0" presId="urn:microsoft.com/office/officeart/2005/8/layout/orgChart1"/>
    <dgm:cxn modelId="{C4E3B783-2BCC-4704-AA61-1000A4C7F8C4}" type="presParOf" srcId="{C584A284-BEBE-49AE-8B95-7AEC90100725}" destId="{DE8B206E-D061-4BA0-A01A-541C6E8112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49DC0-FCD7-4DB6-8774-63C622EC3670}">
      <dsp:nvSpPr>
        <dsp:cNvPr id="0" name=""/>
        <dsp:cNvSpPr/>
      </dsp:nvSpPr>
      <dsp:spPr>
        <a:xfrm rot="10800000">
          <a:off x="2162832" y="2342400"/>
          <a:ext cx="2602603" cy="870525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152400" tIns="254000" rIns="228600" bIns="2540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Produto</a:t>
          </a:r>
          <a:endParaRPr lang="pt-BR" sz="4000" kern="1200" dirty="0"/>
        </a:p>
      </dsp:txBody>
      <dsp:txXfrm rot="5400000">
        <a:off x="3050122" y="1497613"/>
        <a:ext cx="828022" cy="2517597"/>
      </dsp:txXfrm>
    </dsp:sp>
    <dsp:sp modelId="{26B7722A-86AE-467A-8892-164BA1232CC9}">
      <dsp:nvSpPr>
        <dsp:cNvPr id="0" name=""/>
        <dsp:cNvSpPr/>
      </dsp:nvSpPr>
      <dsp:spPr>
        <a:xfrm>
          <a:off x="2136125" y="1367192"/>
          <a:ext cx="2602603" cy="7637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228600" tIns="254000" rIns="152400" bIns="2540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Processo</a:t>
          </a:r>
          <a:endParaRPr lang="pt-BR" sz="4000" kern="1200" dirty="0"/>
        </a:p>
      </dsp:txBody>
      <dsp:txXfrm rot="-5400000">
        <a:off x="3074200" y="503695"/>
        <a:ext cx="726452" cy="2528025"/>
      </dsp:txXfrm>
    </dsp:sp>
    <dsp:sp modelId="{9EE9644B-4127-452A-A659-0957DE915551}">
      <dsp:nvSpPr>
        <dsp:cNvPr id="0" name=""/>
        <dsp:cNvSpPr/>
      </dsp:nvSpPr>
      <dsp:spPr>
        <a:xfrm rot="16200000">
          <a:off x="1520845" y="1572326"/>
          <a:ext cx="1662686" cy="166260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187EE-203D-413F-8B28-08E586E3A13E}">
      <dsp:nvSpPr>
        <dsp:cNvPr id="0" name=""/>
        <dsp:cNvSpPr/>
      </dsp:nvSpPr>
      <dsp:spPr>
        <a:xfrm rot="5400000">
          <a:off x="3640005" y="1435605"/>
          <a:ext cx="1662686" cy="166260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D8C96-77D6-4C1E-8463-CFCD3F1DACC0}">
      <dsp:nvSpPr>
        <dsp:cNvPr id="0" name=""/>
        <dsp:cNvSpPr/>
      </dsp:nvSpPr>
      <dsp:spPr>
        <a:xfrm>
          <a:off x="3564396" y="744081"/>
          <a:ext cx="898963" cy="31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018"/>
              </a:lnTo>
              <a:lnTo>
                <a:pt x="898963" y="156018"/>
              </a:lnTo>
              <a:lnTo>
                <a:pt x="898963" y="31203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E593C-09FD-4A75-8AE3-D4DA06312257}">
      <dsp:nvSpPr>
        <dsp:cNvPr id="0" name=""/>
        <dsp:cNvSpPr/>
      </dsp:nvSpPr>
      <dsp:spPr>
        <a:xfrm>
          <a:off x="2665432" y="744081"/>
          <a:ext cx="898963" cy="312036"/>
        </a:xfrm>
        <a:custGeom>
          <a:avLst/>
          <a:gdLst/>
          <a:ahLst/>
          <a:cxnLst/>
          <a:rect l="0" t="0" r="0" b="0"/>
          <a:pathLst>
            <a:path>
              <a:moveTo>
                <a:pt x="898963" y="0"/>
              </a:moveTo>
              <a:lnTo>
                <a:pt x="898963" y="156018"/>
              </a:lnTo>
              <a:lnTo>
                <a:pt x="0" y="156018"/>
              </a:lnTo>
              <a:lnTo>
                <a:pt x="0" y="31203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ABE3F-A0EE-453D-A15C-D25B3F6F2CF1}">
      <dsp:nvSpPr>
        <dsp:cNvPr id="0" name=""/>
        <dsp:cNvSpPr/>
      </dsp:nvSpPr>
      <dsp:spPr>
        <a:xfrm>
          <a:off x="2448269" y="1136"/>
          <a:ext cx="2232252" cy="742945"/>
        </a:xfrm>
        <a:prstGeom prst="rect">
          <a:avLst/>
        </a:prstGeom>
        <a:solidFill>
          <a:srgbClr val="93A66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Diagnóstico</a:t>
          </a:r>
          <a:endParaRPr lang="pt-BR" sz="2900" kern="1200" dirty="0"/>
        </a:p>
      </dsp:txBody>
      <dsp:txXfrm>
        <a:off x="2448269" y="1136"/>
        <a:ext cx="2232252" cy="742945"/>
      </dsp:txXfrm>
    </dsp:sp>
    <dsp:sp modelId="{ACAF300F-0362-4435-816A-C62849E77186}">
      <dsp:nvSpPr>
        <dsp:cNvPr id="0" name=""/>
        <dsp:cNvSpPr/>
      </dsp:nvSpPr>
      <dsp:spPr>
        <a:xfrm>
          <a:off x="1922487" y="1056118"/>
          <a:ext cx="1485890" cy="742945"/>
        </a:xfrm>
        <a:prstGeom prst="rect">
          <a:avLst/>
        </a:prstGeom>
        <a:solidFill>
          <a:srgbClr val="93A66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Demanda</a:t>
          </a:r>
          <a:endParaRPr lang="pt-BR" sz="2900" kern="1200" dirty="0"/>
        </a:p>
      </dsp:txBody>
      <dsp:txXfrm>
        <a:off x="1922487" y="1056118"/>
        <a:ext cx="1485890" cy="742945"/>
      </dsp:txXfrm>
    </dsp:sp>
    <dsp:sp modelId="{23A7A1D1-0166-4546-9CDA-52A97437D0C4}">
      <dsp:nvSpPr>
        <dsp:cNvPr id="0" name=""/>
        <dsp:cNvSpPr/>
      </dsp:nvSpPr>
      <dsp:spPr>
        <a:xfrm>
          <a:off x="3720414" y="1056118"/>
          <a:ext cx="1485890" cy="742945"/>
        </a:xfrm>
        <a:prstGeom prst="rect">
          <a:avLst/>
        </a:prstGeom>
        <a:solidFill>
          <a:srgbClr val="93A66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Oferta</a:t>
          </a:r>
          <a:endParaRPr lang="pt-BR" sz="2900" kern="1200" dirty="0"/>
        </a:p>
      </dsp:txBody>
      <dsp:txXfrm>
        <a:off x="3720414" y="1056118"/>
        <a:ext cx="1485890" cy="742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E7A7D-9217-469A-8F12-EB1FEF74424F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62842-AF26-477B-AE3D-2D040E01E8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408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2644E-1028-47ED-90BB-F64D74AAAFAD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4EE51-C1F9-466E-8D8C-C8AC61A8D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9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992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893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5881-887C-4546-A585-BC21CA001905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200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5881-887C-4546-A585-BC21CA00190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601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5881-887C-4546-A585-BC21CA00190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187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260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401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706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52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415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668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651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8587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557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2492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0928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618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5881-887C-4546-A585-BC21CA001905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63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995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Dinâmica de intercâmbio de problemas:</a:t>
            </a:r>
            <a:r>
              <a:rPr lang="pt-BR" baseline="0" dirty="0" smtClean="0"/>
              <a:t> o fato de que a solução para alguns problemas gera ou cria seus próprios problemas, por exemplo: equipes volantes e gera a necessidade de formação permanente para as equipes volantes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95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095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dirty="0" smtClean="0">
              <a:solidFill>
                <a:schemeClr val="bg1"/>
              </a:solidFill>
              <a:effectLst/>
              <a:latin typeface="+mn-lt"/>
            </a:endParaRPr>
          </a:p>
          <a:p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330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163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806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EE51-C1F9-466E-8D8C-C8AC61A8D35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39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1B0-9632-4BCA-93BD-F442FC13703E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6FB1-6392-47E0-BCBA-6826B992AA90}" type="slidenum">
              <a:rPr lang="pt-BR" smtClean="0"/>
              <a:t>‹nº›</a:t>
            </a:fld>
            <a:endParaRPr lang="pt-BR"/>
          </a:p>
        </p:txBody>
      </p:sp>
      <p:pic>
        <p:nvPicPr>
          <p:cNvPr id="1026" name="Picture 2" descr="Y:\Capacitação\2017\SAGI\CapacitaSUAS\slides mestres-todos os cursos\Slides matriz-Vigilânci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180975"/>
            <a:ext cx="9505950" cy="721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9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1B0-9632-4BCA-93BD-F442FC13703E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6FB1-6392-47E0-BCBA-6826B992AA9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2" descr="Y:\Capacitação\2017\SAGI\CapacitaSUAS\slides mestres-todos os cursos\Slides matriz-Vigilânci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180975"/>
            <a:ext cx="9505950" cy="721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07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1B0-9632-4BCA-93BD-F442FC13703E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6FB1-6392-47E0-BCBA-6826B992AA9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Y:\Capacitação\2017\SAGI\CapacitaSUAS\slides mestres-todos os cursos\Slides matriz-Vigilânci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180975"/>
            <a:ext cx="9505950" cy="721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6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1B0-9632-4BCA-93BD-F442FC13703E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6FB1-6392-47E0-BCBA-6826B992AA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7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1B0-9632-4BCA-93BD-F442FC13703E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6FB1-6392-47E0-BCBA-6826B992AA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98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71B0-9632-4BCA-93BD-F442FC13703E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6FB1-6392-47E0-BCBA-6826B992AA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01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80528" y="-243408"/>
            <a:ext cx="9505056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07504" y="1012666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Ministério do Desenvolvimento Social e Agrário</a:t>
            </a:r>
            <a:endParaRPr lang="pt-BR" sz="20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116" y="440669"/>
            <a:ext cx="2367525" cy="176419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7504" y="5373216"/>
            <a:ext cx="151216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348905" y="2843644"/>
            <a:ext cx="66247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Diagnóstico Socioterritorial: conceitos, fundamentos, técnicas e usos na gestão do SUAS</a:t>
            </a:r>
            <a:endParaRPr lang="pt-BR" sz="2800" dirty="0"/>
          </a:p>
          <a:p>
            <a:endParaRPr lang="pt-BR" sz="2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49664" y="4444082"/>
            <a:ext cx="336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chemeClr val="bg1">
                    <a:lumMod val="50000"/>
                  </a:schemeClr>
                </a:solidFill>
              </a:rPr>
              <a:t>Departamento de Gestão do SUAS</a:t>
            </a:r>
          </a:p>
        </p:txBody>
      </p:sp>
    </p:spTree>
    <p:extLst>
      <p:ext uri="{BB962C8B-B14F-4D97-AF65-F5344CB8AC3E}">
        <p14:creationId xmlns:p14="http://schemas.microsoft.com/office/powerpoint/2010/main" val="42368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27014" y="-96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600" b="1" dirty="0" smtClean="0"/>
              <a:t>Diagnóstico Socioterritorial -  </a:t>
            </a:r>
            <a:r>
              <a:rPr lang="pt-BR" sz="2800" b="1" i="1" dirty="0"/>
              <a:t>NOB </a:t>
            </a:r>
            <a:r>
              <a:rPr lang="pt-BR" sz="2800" b="1" i="1" dirty="0" smtClean="0"/>
              <a:t>2012 continuação</a:t>
            </a:r>
            <a:endParaRPr lang="pt-BR" sz="2600" b="1" dirty="0"/>
          </a:p>
        </p:txBody>
      </p:sp>
      <p:sp>
        <p:nvSpPr>
          <p:cNvPr id="6" name="Retângulo 5"/>
          <p:cNvSpPr/>
          <p:nvPr/>
        </p:nvSpPr>
        <p:spPr>
          <a:xfrm>
            <a:off x="158761" y="62068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Art. 91. Constituem </a:t>
            </a:r>
            <a:r>
              <a:rPr lang="pt-BR" sz="2400" b="1" dirty="0"/>
              <a:t>responsabilidades</a:t>
            </a:r>
            <a:r>
              <a:rPr lang="pt-BR" sz="2400" dirty="0"/>
              <a:t> comuns à União, aos Estados, ao Distrito Federal e </a:t>
            </a:r>
            <a:r>
              <a:rPr lang="pt-BR" sz="2400" dirty="0" smtClean="0"/>
              <a:t>aos Municípios </a:t>
            </a:r>
            <a:r>
              <a:rPr lang="pt-BR" sz="2400" dirty="0"/>
              <a:t>acerca </a:t>
            </a:r>
            <a:r>
              <a:rPr lang="pt-BR" sz="2400" b="1" dirty="0"/>
              <a:t>da área de Vigilância </a:t>
            </a:r>
            <a:r>
              <a:rPr lang="pt-BR" sz="2400" b="1" dirty="0" smtClean="0"/>
              <a:t>Socioassistencial</a:t>
            </a:r>
            <a:r>
              <a:rPr lang="pt-BR" sz="2400" dirty="0"/>
              <a:t>:</a:t>
            </a:r>
          </a:p>
          <a:p>
            <a:endParaRPr lang="pt-BR" sz="2400" dirty="0"/>
          </a:p>
          <a:p>
            <a:pPr algn="just"/>
            <a:r>
              <a:rPr lang="pt-BR" sz="2400" dirty="0"/>
              <a:t>I - </a:t>
            </a:r>
            <a:r>
              <a:rPr lang="pt-BR" sz="2400" b="1" dirty="0"/>
              <a:t>elaborar e atualizar periodicamente diagnósticos </a:t>
            </a:r>
            <a:r>
              <a:rPr lang="pt-BR" sz="2400" b="1" dirty="0" err="1"/>
              <a:t>socioterritoriais</a:t>
            </a:r>
            <a:r>
              <a:rPr lang="pt-BR" sz="2400" b="1" dirty="0"/>
              <a:t> </a:t>
            </a:r>
            <a:r>
              <a:rPr lang="pt-BR" sz="2400" dirty="0"/>
              <a:t>que devem ser compatíveis com os limites territoriais dos respectivos entes federados e devem conter as informações espaciais referentes:</a:t>
            </a:r>
          </a:p>
          <a:p>
            <a:pPr lvl="1" algn="just"/>
            <a:r>
              <a:rPr lang="pt-BR" sz="2400" dirty="0"/>
              <a:t>a) às vulnerabilidades e aos riscos dos territórios e da consequente demanda por serviços </a:t>
            </a:r>
            <a:r>
              <a:rPr lang="pt-BR" sz="2400" dirty="0" err="1"/>
              <a:t>socioassistenciais</a:t>
            </a:r>
            <a:r>
              <a:rPr lang="pt-BR" sz="2400" dirty="0"/>
              <a:t> de Proteção Social Básica e Proteção Social Especial e de benefícios;</a:t>
            </a:r>
          </a:p>
          <a:p>
            <a:pPr lvl="1" algn="just"/>
            <a:r>
              <a:rPr lang="pt-BR" sz="2400" dirty="0"/>
              <a:t>b) ao tipo, ao volume e à qualidade das ofertas disponíveis e efetivas à população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12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25016" y="836712"/>
            <a:ext cx="8604956" cy="4354832"/>
          </a:xfrm>
        </p:spPr>
        <p:txBody>
          <a:bodyPr anchor="ctr">
            <a:norm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sz="2800" dirty="0"/>
              <a:t>Uma das principais </a:t>
            </a:r>
            <a:r>
              <a:rPr lang="pt-BR" sz="2800" dirty="0" smtClean="0"/>
              <a:t>funções / </a:t>
            </a:r>
            <a:r>
              <a:rPr lang="pt-BR" sz="2800" dirty="0" err="1" smtClean="0"/>
              <a:t>macroatividades</a:t>
            </a:r>
            <a:r>
              <a:rPr lang="pt-BR" sz="2800" dirty="0" smtClean="0"/>
              <a:t> da </a:t>
            </a:r>
            <a:r>
              <a:rPr lang="pt-BR" sz="2800" dirty="0"/>
              <a:t>Vigilância Socioassistencial é a produção </a:t>
            </a:r>
            <a:r>
              <a:rPr lang="pt-BR" sz="2800" dirty="0" smtClean="0"/>
              <a:t>de estudos e diagnósticos </a:t>
            </a:r>
            <a:r>
              <a:rPr lang="pt-BR" sz="2800" dirty="0" err="1"/>
              <a:t>socioassistenciais</a:t>
            </a:r>
            <a:r>
              <a:rPr lang="pt-BR" sz="28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sz="2800" dirty="0" smtClean="0"/>
              <a:t>Através de diagnósticos é possível </a:t>
            </a:r>
            <a:r>
              <a:rPr lang="pt-BR" sz="2800" dirty="0"/>
              <a:t>contribuir </a:t>
            </a:r>
            <a:r>
              <a:rPr lang="pt-BR" sz="2800" dirty="0" smtClean="0"/>
              <a:t>com o planejamento, execução e monitoramento de atividades de gestão, serviços, benefícios, programas e projetos.</a:t>
            </a:r>
          </a:p>
          <a:p>
            <a:pPr marL="342900" lvl="5" indent="-342900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sz="2800" dirty="0" smtClean="0"/>
              <a:t>O papel da Vigilância é organizar e liderar o processo de realização do diagnóstico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033" y="188640"/>
            <a:ext cx="89644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5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pt-BR" sz="2500" b="1" dirty="0" smtClean="0"/>
              <a:t>Papel da Vigilância na elaboração </a:t>
            </a:r>
            <a:r>
              <a:rPr lang="pt-BR" sz="2500" b="1" dirty="0"/>
              <a:t>de diagnósticos e </a:t>
            </a:r>
            <a:r>
              <a:rPr lang="pt-BR" sz="2500" b="1" dirty="0" smtClean="0"/>
              <a:t>estudos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6062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6300192" y="4365104"/>
            <a:ext cx="2502024" cy="2492896"/>
            <a:chOff x="6156176" y="3284984"/>
            <a:chExt cx="2987824" cy="3573017"/>
          </a:xfrm>
        </p:grpSpPr>
        <p:sp>
          <p:nvSpPr>
            <p:cNvPr id="11" name="Retângulo 10"/>
            <p:cNvSpPr/>
            <p:nvPr/>
          </p:nvSpPr>
          <p:spPr>
            <a:xfrm>
              <a:off x="6444208" y="3284984"/>
              <a:ext cx="2592288" cy="1656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3788037"/>
              <a:ext cx="2987824" cy="3069964"/>
            </a:xfrm>
            <a:prstGeom prst="rect">
              <a:avLst/>
            </a:prstGeom>
          </p:spPr>
        </p:pic>
      </p:grp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608" y="1340768"/>
            <a:ext cx="7920880" cy="3888432"/>
          </a:xfrm>
        </p:spPr>
        <p:txBody>
          <a:bodyPr anchor="ctr">
            <a:normAutofit/>
          </a:bodyPr>
          <a:lstStyle/>
          <a:p>
            <a:pPr marL="361950" indent="-361950" algn="just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pt-BR" sz="2700" spc="-150" dirty="0" smtClean="0"/>
              <a:t>Organização</a:t>
            </a:r>
            <a:r>
              <a:rPr lang="pt-BR" sz="2700" spc="-150" dirty="0"/>
              <a:t>, estruturação e padronização de </a:t>
            </a:r>
            <a:r>
              <a:rPr lang="pt-BR" sz="2700" spc="-150" dirty="0" smtClean="0"/>
              <a:t>informações</a:t>
            </a:r>
          </a:p>
          <a:p>
            <a:pPr marL="514350" indent="-51435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pt-BR" sz="2700" spc="-150" dirty="0" smtClean="0"/>
              <a:t>Gerenciamento </a:t>
            </a:r>
            <a:r>
              <a:rPr lang="pt-BR" sz="2700" spc="-150" dirty="0"/>
              <a:t>e consulta de sistemas </a:t>
            </a:r>
            <a:r>
              <a:rPr lang="pt-BR" sz="2700" spc="-150" dirty="0" smtClean="0"/>
              <a:t>informatizados</a:t>
            </a:r>
          </a:p>
          <a:p>
            <a:pPr marL="514350" indent="-51435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</a:rPr>
              <a:t>Elaboração 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de diagnósticos e </a:t>
            </a: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</a:rPr>
              <a:t>estudos</a:t>
            </a:r>
          </a:p>
          <a:p>
            <a:pPr marL="514350" indent="-51435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pt-BR" sz="2700" dirty="0" smtClean="0"/>
              <a:t>Monitoramento </a:t>
            </a:r>
            <a:r>
              <a:rPr lang="pt-BR" sz="2700" dirty="0"/>
              <a:t>e </a:t>
            </a:r>
            <a:r>
              <a:rPr lang="pt-BR" sz="2700" dirty="0" smtClean="0"/>
              <a:t>Avaliação</a:t>
            </a:r>
          </a:p>
          <a:p>
            <a:pPr marL="514350" indent="-51435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pt-BR" sz="2700" spc="-150" dirty="0" smtClean="0"/>
              <a:t>Planejamento </a:t>
            </a:r>
            <a:r>
              <a:rPr lang="pt-BR" sz="2700" spc="-150" dirty="0"/>
              <a:t>e organização de ações de </a:t>
            </a:r>
            <a:r>
              <a:rPr lang="pt-BR" sz="2700" spc="-150" dirty="0" smtClean="0"/>
              <a:t>Busca Ativa</a:t>
            </a:r>
          </a:p>
          <a:p>
            <a:pPr marL="514350" indent="-51435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pt-BR" sz="2700" dirty="0" smtClean="0"/>
              <a:t>Notificações </a:t>
            </a:r>
            <a:r>
              <a:rPr lang="pt-BR" sz="2700" dirty="0"/>
              <a:t>de Violências e Violações de </a:t>
            </a:r>
            <a:r>
              <a:rPr lang="pt-BR" sz="2700" dirty="0" smtClean="0"/>
              <a:t>Direitos</a:t>
            </a:r>
            <a:endParaRPr lang="pt-BR" sz="27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282714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i="1" dirty="0" smtClean="0">
                <a:solidFill>
                  <a:schemeClr val="accent3">
                    <a:lumMod val="75000"/>
                  </a:schemeClr>
                </a:solidFill>
              </a:rPr>
              <a:t>Vigilância Socioassistencial </a:t>
            </a:r>
            <a:r>
              <a:rPr lang="pt-BR" sz="3000" b="1" i="1" dirty="0" err="1" smtClean="0">
                <a:solidFill>
                  <a:schemeClr val="accent3">
                    <a:lumMod val="50000"/>
                  </a:schemeClr>
                </a:solidFill>
              </a:rPr>
              <a:t>Macro-Atividades</a:t>
            </a:r>
            <a:endParaRPr lang="pt-BR" sz="3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eta em curva para baixo 2"/>
          <p:cNvSpPr/>
          <p:nvPr/>
        </p:nvSpPr>
        <p:spPr>
          <a:xfrm rot="5400000" flipV="1">
            <a:off x="647564" y="3212975"/>
            <a:ext cx="576064" cy="288034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 em curva para baixo 5"/>
          <p:cNvSpPr/>
          <p:nvPr/>
        </p:nvSpPr>
        <p:spPr>
          <a:xfrm rot="16200000">
            <a:off x="611561" y="2636912"/>
            <a:ext cx="612068" cy="324036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em curva para baixo 6"/>
          <p:cNvSpPr/>
          <p:nvPr/>
        </p:nvSpPr>
        <p:spPr>
          <a:xfrm rot="16200000">
            <a:off x="102695" y="2137665"/>
            <a:ext cx="1404156" cy="530442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baixo 7"/>
          <p:cNvSpPr/>
          <p:nvPr/>
        </p:nvSpPr>
        <p:spPr>
          <a:xfrm rot="5400000" flipV="1">
            <a:off x="338851" y="3408318"/>
            <a:ext cx="1085478" cy="396045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curva para baixo 8"/>
          <p:cNvSpPr/>
          <p:nvPr/>
        </p:nvSpPr>
        <p:spPr>
          <a:xfrm rot="5400000" flipV="1">
            <a:off x="-20155" y="3576181"/>
            <a:ext cx="1623468" cy="530442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ixaDeTexto 34"/>
          <p:cNvSpPr txBox="1"/>
          <p:nvPr/>
        </p:nvSpPr>
        <p:spPr>
          <a:xfrm>
            <a:off x="249113" y="332656"/>
            <a:ext cx="85713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+mn-cs"/>
              </a:rPr>
              <a:t>Adequação da Oferta às Necessidades da População</a:t>
            </a:r>
            <a:endParaRPr lang="pt-BR" sz="2800" b="1" i="1" dirty="0">
              <a:solidFill>
                <a:schemeClr val="accent3">
                  <a:lumMod val="50000"/>
                </a:schemeClr>
              </a:solidFill>
              <a:latin typeface="+mj-lt"/>
              <a:cs typeface="+mn-cs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94216" y="1333451"/>
            <a:ext cx="8748713" cy="4500562"/>
            <a:chOff x="215775" y="1340768"/>
            <a:chExt cx="8748713" cy="4500562"/>
          </a:xfrm>
        </p:grpSpPr>
        <p:sp>
          <p:nvSpPr>
            <p:cNvPr id="36" name="Retângulo 35"/>
            <p:cNvSpPr/>
            <p:nvPr/>
          </p:nvSpPr>
          <p:spPr>
            <a:xfrm>
              <a:off x="215775" y="1340768"/>
              <a:ext cx="8715375" cy="450056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534863" y="1840830"/>
              <a:ext cx="2559769" cy="9233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/>
                <a:t>Demanda para Serviços e Benefícios </a:t>
              </a:r>
              <a:r>
                <a:rPr lang="pt-BR" b="1" dirty="0" err="1"/>
                <a:t>Socioassistenciais</a:t>
              </a:r>
              <a:endParaRPr lang="pt-BR" b="1" dirty="0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4892550" y="1877343"/>
              <a:ext cx="2428875" cy="9239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/>
                <a:t>Ofertas da Política Assistência Social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5171950" y="3106068"/>
              <a:ext cx="1571625" cy="64611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/>
                <a:t>Serviços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171950" y="4053805"/>
              <a:ext cx="1571625" cy="64611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/>
                <a:t>Benefícios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178300" y="4982493"/>
              <a:ext cx="1571625" cy="64611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/>
                <a:t>Programas e Projetos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7249988" y="3369593"/>
              <a:ext cx="1500187" cy="2769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/>
                <a:t>Proteção Básica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7249988" y="3899818"/>
              <a:ext cx="1500187" cy="2769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/>
                <a:t>Proteção Especial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866650" y="3239418"/>
              <a:ext cx="1939950" cy="9233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/>
                <a:t>Necessidades de Proteção Social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862384" y="4721721"/>
              <a:ext cx="1944216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700" b="1" dirty="0"/>
                <a:t>Riscos e Vulnerabilidades</a:t>
              </a:r>
            </a:p>
          </p:txBody>
        </p:sp>
        <p:sp>
          <p:nvSpPr>
            <p:cNvPr id="13" name="Seta para cima 12"/>
            <p:cNvSpPr/>
            <p:nvPr/>
          </p:nvSpPr>
          <p:spPr>
            <a:xfrm>
              <a:off x="1728191" y="2798093"/>
              <a:ext cx="214313" cy="357187"/>
            </a:xfrm>
            <a:prstGeom prst="up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/>
            </a:p>
          </p:txBody>
        </p:sp>
        <p:sp>
          <p:nvSpPr>
            <p:cNvPr id="14" name="Seta para cima 13"/>
            <p:cNvSpPr/>
            <p:nvPr/>
          </p:nvSpPr>
          <p:spPr>
            <a:xfrm>
              <a:off x="1728191" y="4257154"/>
              <a:ext cx="214313" cy="357188"/>
            </a:xfrm>
            <a:prstGeom prst="up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/>
            </a:p>
          </p:txBody>
        </p:sp>
        <p:cxnSp>
          <p:nvCxnSpPr>
            <p:cNvPr id="16" name="Conector angulado 15"/>
            <p:cNvCxnSpPr>
              <a:endCxn id="6" idx="1"/>
            </p:cNvCxnSpPr>
            <p:nvPr/>
          </p:nvCxnSpPr>
          <p:spPr>
            <a:xfrm rot="16200000" flipH="1">
              <a:off x="4689350" y="2945730"/>
              <a:ext cx="679450" cy="28575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angulado 17"/>
            <p:cNvCxnSpPr>
              <a:endCxn id="7" idx="1"/>
            </p:cNvCxnSpPr>
            <p:nvPr/>
          </p:nvCxnSpPr>
          <p:spPr>
            <a:xfrm rot="16200000" flipH="1">
              <a:off x="4313112" y="3412456"/>
              <a:ext cx="1431925" cy="28575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angulado 19"/>
            <p:cNvCxnSpPr/>
            <p:nvPr/>
          </p:nvCxnSpPr>
          <p:spPr>
            <a:xfrm rot="16200000" flipH="1">
              <a:off x="3837656" y="3911724"/>
              <a:ext cx="2395538" cy="28575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angulado 29"/>
            <p:cNvCxnSpPr>
              <a:stCxn id="6" idx="3"/>
              <a:endCxn id="9" idx="1"/>
            </p:cNvCxnSpPr>
            <p:nvPr/>
          </p:nvCxnSpPr>
          <p:spPr>
            <a:xfrm>
              <a:off x="6743575" y="3429124"/>
              <a:ext cx="506413" cy="7896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angulado 31"/>
            <p:cNvCxnSpPr>
              <a:stCxn id="6" idx="3"/>
              <a:endCxn id="10" idx="1"/>
            </p:cNvCxnSpPr>
            <p:nvPr/>
          </p:nvCxnSpPr>
          <p:spPr>
            <a:xfrm>
              <a:off x="6743575" y="3429124"/>
              <a:ext cx="506413" cy="60919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eta para a direita 32"/>
            <p:cNvSpPr/>
            <p:nvPr/>
          </p:nvSpPr>
          <p:spPr>
            <a:xfrm>
              <a:off x="3178050" y="2247875"/>
              <a:ext cx="1571625" cy="35718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/>
            </a:p>
          </p:txBody>
        </p:sp>
        <p:sp>
          <p:nvSpPr>
            <p:cNvPr id="11285" name="CaixaDeTexto 40"/>
            <p:cNvSpPr txBox="1">
              <a:spLocks noChangeArrowheads="1"/>
            </p:cNvSpPr>
            <p:nvPr/>
          </p:nvSpPr>
          <p:spPr bwMode="auto">
            <a:xfrm>
              <a:off x="225300" y="1372518"/>
              <a:ext cx="14287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t-BR" b="1">
                  <a:solidFill>
                    <a:srgbClr val="7030A0"/>
                  </a:solidFill>
                </a:rPr>
                <a:t>TERRITÓRIO</a:t>
              </a:r>
            </a:p>
          </p:txBody>
        </p:sp>
        <p:sp>
          <p:nvSpPr>
            <p:cNvPr id="11286" name="CaixaDeTexto 41"/>
            <p:cNvSpPr txBox="1">
              <a:spLocks noChangeArrowheads="1"/>
            </p:cNvSpPr>
            <p:nvPr/>
          </p:nvSpPr>
          <p:spPr bwMode="auto">
            <a:xfrm>
              <a:off x="261813" y="5444455"/>
              <a:ext cx="14287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t-BR" b="1">
                  <a:solidFill>
                    <a:srgbClr val="7030A0"/>
                  </a:solidFill>
                </a:rPr>
                <a:t>TERRITÓRIO</a:t>
              </a:r>
            </a:p>
          </p:txBody>
        </p:sp>
        <p:sp>
          <p:nvSpPr>
            <p:cNvPr id="11287" name="CaixaDeTexto 42"/>
            <p:cNvSpPr txBox="1">
              <a:spLocks noChangeArrowheads="1"/>
            </p:cNvSpPr>
            <p:nvPr/>
          </p:nvSpPr>
          <p:spPr bwMode="auto">
            <a:xfrm>
              <a:off x="7535738" y="5471443"/>
              <a:ext cx="14287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t-BR" b="1" dirty="0">
                  <a:solidFill>
                    <a:srgbClr val="7030A0"/>
                  </a:solidFill>
                </a:rPr>
                <a:t>TERRITÓRIO</a:t>
              </a:r>
            </a:p>
          </p:txBody>
        </p:sp>
        <p:sp>
          <p:nvSpPr>
            <p:cNvPr id="11288" name="CaixaDeTexto 43"/>
            <p:cNvSpPr txBox="1">
              <a:spLocks noChangeArrowheads="1"/>
            </p:cNvSpPr>
            <p:nvPr/>
          </p:nvSpPr>
          <p:spPr bwMode="auto">
            <a:xfrm>
              <a:off x="7502400" y="1382043"/>
              <a:ext cx="14287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t-BR" b="1">
                  <a:solidFill>
                    <a:srgbClr val="7030A0"/>
                  </a:solidFill>
                </a:rPr>
                <a:t>TERRITÓRIO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81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87225526"/>
              </p:ext>
            </p:extLst>
          </p:nvPr>
        </p:nvGraphicFramePr>
        <p:xfrm>
          <a:off x="4139952" y="3717032"/>
          <a:ext cx="741682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30105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Enquanto produto</a:t>
            </a:r>
            <a:r>
              <a:rPr lang="pt-BR" sz="2400" dirty="0" smtClean="0"/>
              <a:t>...</a:t>
            </a:r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 smtClean="0"/>
              <a:t>	</a:t>
            </a:r>
            <a:r>
              <a:rPr lang="pt-BR" sz="2400" dirty="0"/>
              <a:t>S</a:t>
            </a:r>
            <a:r>
              <a:rPr lang="pt-BR" sz="2400" dirty="0" smtClean="0"/>
              <a:t>istematiza e organiza as informações do município</a:t>
            </a:r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 smtClean="0"/>
              <a:t>  Deve ser publicado, disponibilizado – dá transparência a política</a:t>
            </a:r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 smtClean="0"/>
              <a:t>  Subsidia e dá legitimidade as decisões da gestão e do plano municipal</a:t>
            </a:r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/>
              <a:t> </a:t>
            </a:r>
            <a:r>
              <a:rPr lang="pt-BR" sz="2400" dirty="0" smtClean="0"/>
              <a:t> Guarda a memória – é um retrato da realidade</a:t>
            </a:r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endParaRPr lang="pt-BR" sz="2400" dirty="0"/>
          </a:p>
          <a:p>
            <a:pPr>
              <a:tabLst>
                <a:tab pos="539750" algn="l"/>
              </a:tabLst>
            </a:pPr>
            <a:r>
              <a:rPr lang="pt-BR" sz="2400" b="1" dirty="0" smtClean="0"/>
              <a:t>Enquanto processo...</a:t>
            </a:r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/>
              <a:t>	</a:t>
            </a:r>
            <a:r>
              <a:rPr lang="pt-BR" sz="2400" dirty="0" smtClean="0"/>
              <a:t>Engloba diversos atores, mobiliza gestão, serviços, programas, projetos, atores externos, comunidade local, universidades, especialistas, usuários, conselheiros</a:t>
            </a:r>
            <a:endParaRPr lang="pt-BR" sz="2400" dirty="0"/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 smtClean="0"/>
              <a:t>  Reflexão geral sobre a realidade, inclusive por parte dos técnicos que atuam na ponta no intuito de </a:t>
            </a:r>
            <a:r>
              <a:rPr lang="pt-BR" sz="2400" dirty="0" err="1" smtClean="0"/>
              <a:t>resignificar</a:t>
            </a:r>
            <a:r>
              <a:rPr lang="pt-BR" sz="2400" dirty="0" smtClean="0"/>
              <a:t> sua prática profissional</a:t>
            </a:r>
            <a:endParaRPr lang="pt-BR" sz="2400" dirty="0"/>
          </a:p>
          <a:p>
            <a:pPr marL="625475">
              <a:buFont typeface="Wingdings" panose="05000000000000000000" pitchFamily="2" charset="2"/>
              <a:buChar char="ü"/>
              <a:tabLst>
                <a:tab pos="539750" algn="l"/>
              </a:tabLst>
            </a:pPr>
            <a:r>
              <a:rPr lang="pt-BR" sz="2400" dirty="0" smtClean="0"/>
              <a:t>  Permite aproximar a gestão e os serviços</a:t>
            </a:r>
            <a:endParaRPr lang="pt-BR" sz="2400" dirty="0"/>
          </a:p>
          <a:p>
            <a:pPr>
              <a:tabLst>
                <a:tab pos="539750" algn="l"/>
              </a:tabLst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0968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294" y="4725144"/>
            <a:ext cx="3306753" cy="213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937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Atores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638350"/>
            <a:ext cx="8229600" cy="54878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4200" b="1" dirty="0" smtClean="0"/>
              <a:t>Podem participar:</a:t>
            </a:r>
          </a:p>
          <a:p>
            <a:pPr marL="182563" indent="0">
              <a:buNone/>
            </a:pPr>
            <a:r>
              <a:rPr lang="pt-BR" dirty="0" smtClean="0"/>
              <a:t>Coordenador </a:t>
            </a:r>
            <a:r>
              <a:rPr lang="pt-BR" dirty="0"/>
              <a:t>do CRAS</a:t>
            </a:r>
          </a:p>
          <a:p>
            <a:pPr marL="182563" indent="0">
              <a:buNone/>
            </a:pPr>
            <a:r>
              <a:rPr lang="pt-BR" dirty="0" smtClean="0"/>
              <a:t>Técnicos </a:t>
            </a:r>
            <a:r>
              <a:rPr lang="pt-BR" dirty="0"/>
              <a:t>de nível superior vinculados ao CRAS</a:t>
            </a:r>
          </a:p>
          <a:p>
            <a:pPr marL="182563" indent="0">
              <a:buNone/>
            </a:pPr>
            <a:r>
              <a:rPr lang="pt-BR" dirty="0" smtClean="0"/>
              <a:t>Técnicos </a:t>
            </a:r>
            <a:r>
              <a:rPr lang="pt-BR" dirty="0"/>
              <a:t>de nível médio vinculados ao CRAS</a:t>
            </a:r>
          </a:p>
          <a:p>
            <a:pPr marL="182563" indent="0">
              <a:buNone/>
            </a:pPr>
            <a:r>
              <a:rPr lang="pt-BR" dirty="0" smtClean="0"/>
              <a:t>Técnicos </a:t>
            </a:r>
            <a:r>
              <a:rPr lang="pt-BR" dirty="0"/>
              <a:t>do órgão gestor da Assistência Social</a:t>
            </a:r>
          </a:p>
          <a:p>
            <a:pPr marL="182563" indent="0">
              <a:buNone/>
            </a:pPr>
            <a:r>
              <a:rPr lang="pt-BR" dirty="0" smtClean="0"/>
              <a:t>Técnicos </a:t>
            </a:r>
            <a:r>
              <a:rPr lang="pt-BR" dirty="0"/>
              <a:t>de outras secretarias/assessorias da Prefeitura</a:t>
            </a:r>
          </a:p>
          <a:p>
            <a:pPr marL="182563" indent="0">
              <a:buNone/>
            </a:pPr>
            <a:r>
              <a:rPr lang="pt-BR" dirty="0" smtClean="0"/>
              <a:t>Assessoria </a:t>
            </a:r>
            <a:r>
              <a:rPr lang="pt-BR" dirty="0"/>
              <a:t>externa (como Universidades, empresas especializadas ou ONG). </a:t>
            </a:r>
            <a:endParaRPr lang="pt-BR" dirty="0" smtClean="0"/>
          </a:p>
          <a:p>
            <a:pPr marL="182563" indent="0">
              <a:buNone/>
            </a:pPr>
            <a:r>
              <a:rPr lang="pt-BR" dirty="0" smtClean="0"/>
              <a:t>Usuários </a:t>
            </a:r>
            <a:r>
              <a:rPr lang="pt-BR" dirty="0"/>
              <a:t>da política de Assistência Social (beneficiários e/ou usuários de </a:t>
            </a:r>
            <a:r>
              <a:rPr lang="pt-BR" dirty="0" smtClean="0"/>
              <a:t>serviços</a:t>
            </a:r>
          </a:p>
          <a:p>
            <a:pPr marL="182563" indent="0">
              <a:buNone/>
            </a:pPr>
            <a:r>
              <a:rPr lang="pt-BR" dirty="0" smtClean="0"/>
              <a:t>Membros </a:t>
            </a:r>
            <a:r>
              <a:rPr lang="pt-BR" dirty="0"/>
              <a:t>do Conselho Municipal de Assistência Social</a:t>
            </a:r>
          </a:p>
          <a:p>
            <a:pPr marL="182563" indent="0">
              <a:buNone/>
            </a:pPr>
            <a:r>
              <a:rPr lang="pt-BR" dirty="0" smtClean="0"/>
              <a:t>Membros </a:t>
            </a:r>
            <a:r>
              <a:rPr lang="pt-BR" dirty="0"/>
              <a:t>de outros conselhos do município</a:t>
            </a:r>
          </a:p>
          <a:p>
            <a:pPr marL="182563" indent="0">
              <a:buNone/>
            </a:pPr>
            <a:r>
              <a:rPr lang="pt-BR" dirty="0" smtClean="0"/>
              <a:t>Membros </a:t>
            </a:r>
            <a:r>
              <a:rPr lang="pt-BR" dirty="0"/>
              <a:t>das representações das atividades econômicas empregadoras (setor empresarial)</a:t>
            </a:r>
          </a:p>
          <a:p>
            <a:pPr marL="182563" indent="0">
              <a:buNone/>
            </a:pPr>
            <a:r>
              <a:rPr lang="pt-BR" dirty="0" smtClean="0"/>
              <a:t>Representantes </a:t>
            </a:r>
            <a:r>
              <a:rPr lang="pt-BR" dirty="0"/>
              <a:t>das igrejas no </a:t>
            </a:r>
            <a:r>
              <a:rPr lang="pt-BR" dirty="0" smtClean="0"/>
              <a:t>local</a:t>
            </a:r>
          </a:p>
          <a:p>
            <a:pPr marL="182563" indent="0">
              <a:buNone/>
            </a:pPr>
            <a:r>
              <a:rPr lang="pt-BR" dirty="0"/>
              <a:t>Membros das organizações sindicais dos trabalhadores</a:t>
            </a:r>
          </a:p>
          <a:p>
            <a:pPr marL="182563" indent="0">
              <a:buNone/>
            </a:pPr>
            <a:r>
              <a:rPr lang="pt-BR" dirty="0" smtClean="0"/>
              <a:t>Lideranças </a:t>
            </a:r>
            <a:r>
              <a:rPr lang="pt-BR" dirty="0"/>
              <a:t>dos movimentos sociais organizados</a:t>
            </a:r>
          </a:p>
          <a:p>
            <a:pPr marL="182563" indent="0">
              <a:buNone/>
            </a:pPr>
            <a:r>
              <a:rPr lang="pt-BR" dirty="0" smtClean="0"/>
              <a:t>Lideranças </a:t>
            </a:r>
            <a:r>
              <a:rPr lang="pt-BR" dirty="0"/>
              <a:t>das associações de bairros</a:t>
            </a:r>
          </a:p>
          <a:p>
            <a:pPr marL="182563" indent="0">
              <a:buNone/>
            </a:pPr>
            <a:r>
              <a:rPr lang="pt-BR" dirty="0" smtClean="0"/>
              <a:t>Lideranças </a:t>
            </a:r>
            <a:r>
              <a:rPr lang="pt-BR" dirty="0"/>
              <a:t>comunitárias</a:t>
            </a:r>
          </a:p>
          <a:p>
            <a:pPr marL="182563" indent="0">
              <a:buNone/>
            </a:pPr>
            <a:r>
              <a:rPr lang="pt-BR" dirty="0" smtClean="0"/>
              <a:t>Representantes </a:t>
            </a:r>
            <a:r>
              <a:rPr lang="pt-BR" dirty="0"/>
              <a:t>das escolas, universidades e centros de estudos que </a:t>
            </a:r>
            <a:endParaRPr lang="pt-BR" dirty="0" smtClean="0"/>
          </a:p>
          <a:p>
            <a:pPr marL="182563" indent="0">
              <a:buNone/>
            </a:pPr>
            <a:r>
              <a:rPr lang="pt-BR" dirty="0" smtClean="0"/>
              <a:t>atuam </a:t>
            </a:r>
            <a:r>
              <a:rPr lang="pt-BR" dirty="0"/>
              <a:t>no município e não foram contratados para isso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228184" y="345280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Depende do folego do equipe (capacidade, tempo), do momento e interesse político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08104" y="572487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Diagnóstico nesse sentido é um quebra-cabeça. Cada um agrega um pouco mais de informação.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8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Etapas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600" dirty="0" smtClean="0"/>
              <a:t>Pode conter:</a:t>
            </a:r>
          </a:p>
          <a:p>
            <a:r>
              <a:rPr lang="pt-BR" sz="2600" dirty="0" smtClean="0"/>
              <a:t>Levantamento </a:t>
            </a:r>
            <a:r>
              <a:rPr lang="pt-BR" sz="2600" dirty="0"/>
              <a:t>de dados estatísticos junto a órgãos de pesquisas, universidades, instituições dos governos estadual ou federal;</a:t>
            </a:r>
          </a:p>
          <a:p>
            <a:r>
              <a:rPr lang="pt-BR" sz="2600" dirty="0" smtClean="0"/>
              <a:t>Levantamento </a:t>
            </a:r>
            <a:r>
              <a:rPr lang="pt-BR" sz="2600" dirty="0"/>
              <a:t>de dados estatísticos junto aos órgãos internos do governo municipal;</a:t>
            </a:r>
          </a:p>
          <a:p>
            <a:r>
              <a:rPr lang="pt-BR" sz="2600" dirty="0" smtClean="0"/>
              <a:t>Visitas </a:t>
            </a:r>
            <a:r>
              <a:rPr lang="pt-BR" sz="2600" dirty="0"/>
              <a:t>aos territórios para registros dos problemas relacionados ao ambiente físico natural ou construído mediante contato direto com as comunidades;</a:t>
            </a:r>
          </a:p>
          <a:p>
            <a:r>
              <a:rPr lang="pt-BR" sz="2600" dirty="0" smtClean="0"/>
              <a:t>Sensibilização </a:t>
            </a:r>
            <a:r>
              <a:rPr lang="pt-BR" sz="2600" dirty="0"/>
              <a:t>junto às comunidades por meio de palestras, reuniões ou oficinas de trabalho;</a:t>
            </a:r>
          </a:p>
          <a:p>
            <a:r>
              <a:rPr lang="pt-BR" sz="2600" dirty="0" smtClean="0"/>
              <a:t>Reuniões </a:t>
            </a:r>
            <a:r>
              <a:rPr lang="pt-BR" sz="2600" dirty="0"/>
              <a:t>locais em que a comunidade compartilhou informações sobre sua realidade;</a:t>
            </a:r>
          </a:p>
          <a:p>
            <a:r>
              <a:rPr lang="pt-BR" sz="2600" dirty="0" smtClean="0"/>
              <a:t>Utilização </a:t>
            </a:r>
            <a:r>
              <a:rPr lang="pt-BR" sz="2600" dirty="0"/>
              <a:t>de mapas geográficos para a localização das principais referências das comunidades de acordo com o seu saber acumulado</a:t>
            </a:r>
            <a:r>
              <a:rPr lang="pt-BR" sz="2600" dirty="0" smtClean="0"/>
              <a:t>.</a:t>
            </a:r>
          </a:p>
          <a:p>
            <a:endParaRPr lang="pt-BR" dirty="0" smtClean="0"/>
          </a:p>
          <a:p>
            <a:pPr lvl="5"/>
            <a:r>
              <a:rPr lang="pt-BR" sz="3100" dirty="0" smtClean="0"/>
              <a:t>E outras que se fizerem necessárias. </a:t>
            </a:r>
            <a:endParaRPr lang="pt-BR" sz="31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81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600400" y="2780928"/>
            <a:ext cx="2952328" cy="86177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i="1" dirty="0" smtClean="0">
                <a:solidFill>
                  <a:schemeClr val="bg1"/>
                </a:solidFill>
              </a:rPr>
              <a:t> </a:t>
            </a:r>
            <a:endParaRPr lang="pt-BR" sz="1000" b="1" i="1" dirty="0" smtClean="0">
              <a:solidFill>
                <a:schemeClr val="bg1"/>
              </a:solidFill>
            </a:endParaRPr>
          </a:p>
          <a:p>
            <a:r>
              <a:rPr lang="pt-BR" sz="2000" b="1" i="1" dirty="0" smtClean="0">
                <a:solidFill>
                  <a:schemeClr val="bg1"/>
                </a:solidFill>
              </a:rPr>
              <a:t>Mapa de Informações</a:t>
            </a:r>
          </a:p>
          <a:p>
            <a:endParaRPr lang="pt-BR" sz="1000" b="1" i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36104" y="284455"/>
            <a:ext cx="172819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MDS (</a:t>
            </a:r>
            <a:r>
              <a:rPr lang="pt-BR" dirty="0" err="1" smtClean="0"/>
              <a:t>Cadúnico</a:t>
            </a:r>
            <a:r>
              <a:rPr lang="pt-BR" dirty="0" smtClean="0"/>
              <a:t>, Censo SUAS, Data SUAS)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08312" y="1270501"/>
            <a:ext cx="122413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IBGE- SIDRA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752528" y="692696"/>
            <a:ext cx="15841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DATASUS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52128" y="4293096"/>
            <a:ext cx="20882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Informações das unidades socioassistenciais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40360" y="5445224"/>
            <a:ext cx="208823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Informações dos usuários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80520" y="4222829"/>
            <a:ext cx="208823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Conhecimento do território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200800" y="4654877"/>
            <a:ext cx="15476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Outros setores municipais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624736" y="5890046"/>
            <a:ext cx="363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spc="-150" dirty="0" smtClean="0"/>
              <a:t>DADOS PRIMÁRIOS</a:t>
            </a:r>
          </a:p>
          <a:p>
            <a:r>
              <a:rPr lang="pt-BR" b="1" i="1" spc="-150" dirty="0" smtClean="0"/>
              <a:t>INSTRUMENTOS DE COLETA E SISTEMATIZAÇÃO</a:t>
            </a:r>
            <a:endParaRPr lang="pt-BR" b="1" i="1" spc="-15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300192" y="57398"/>
            <a:ext cx="363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spc="-150" dirty="0" smtClean="0"/>
              <a:t>DADOS SECUNDÁRIOS</a:t>
            </a:r>
          </a:p>
          <a:p>
            <a:r>
              <a:rPr lang="pt-BR" b="1" i="1" spc="-150" dirty="0" smtClean="0"/>
              <a:t>INSTRUMENTOS DE VALIDAÇÃO E SISTEMATIZAÇÃO</a:t>
            </a:r>
            <a:endParaRPr lang="pt-BR" b="1" i="1" spc="-15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256584" y="1475492"/>
            <a:ext cx="26642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Institutos Estaduais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480720" y="2204864"/>
            <a:ext cx="22677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Universidades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24136" y="2060848"/>
            <a:ext cx="122413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Governos Estaduais</a:t>
            </a:r>
            <a:endParaRPr lang="pt-BR" dirty="0"/>
          </a:p>
        </p:txBody>
      </p:sp>
      <p:cxnSp>
        <p:nvCxnSpPr>
          <p:cNvPr id="20" name="Conector de seta reta 19"/>
          <p:cNvCxnSpPr/>
          <p:nvPr/>
        </p:nvCxnSpPr>
        <p:spPr>
          <a:xfrm>
            <a:off x="2592288" y="263691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104456" y="198884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2304256" y="1556792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896544" y="1124744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H="1">
            <a:off x="5760640" y="1988840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6696744" y="2708920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V="1">
            <a:off x="2520280" y="357301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4104456" y="3789040"/>
            <a:ext cx="28803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 flipV="1">
            <a:off x="5616624" y="3789040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H="1" flipV="1">
            <a:off x="6696744" y="3573016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286654" y="3429000"/>
            <a:ext cx="8136904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720080" y="836712"/>
            <a:ext cx="0" cy="2304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 flipV="1">
            <a:off x="747192" y="3645024"/>
            <a:ext cx="8384" cy="25839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672408" y="620688"/>
            <a:ext cx="7920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INSS</a:t>
            </a:r>
            <a:endParaRPr lang="pt-BR" dirty="0"/>
          </a:p>
        </p:txBody>
      </p:sp>
      <p:cxnSp>
        <p:nvCxnSpPr>
          <p:cNvPr id="49" name="Conector de seta reta 48"/>
          <p:cNvCxnSpPr/>
          <p:nvPr/>
        </p:nvCxnSpPr>
        <p:spPr>
          <a:xfrm>
            <a:off x="4320480" y="1052736"/>
            <a:ext cx="28803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16200000">
            <a:off x="-903801" y="1626476"/>
            <a:ext cx="281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Macro Informação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 rot="16200000">
            <a:off x="-898285" y="4502150"/>
            <a:ext cx="281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Micro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1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5312" y="188640"/>
            <a:ext cx="6275040" cy="706090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>Macro X Micro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316288" cy="4641379"/>
          </a:xfrm>
        </p:spPr>
        <p:txBody>
          <a:bodyPr/>
          <a:lstStyle/>
          <a:p>
            <a:pPr marL="0" indent="0">
              <a:buNone/>
            </a:pPr>
            <a:r>
              <a:rPr lang="pt-BR" i="1" dirty="0" smtClean="0"/>
              <a:t>DADOS SECUNDÁRIOS</a:t>
            </a:r>
          </a:p>
          <a:p>
            <a:r>
              <a:rPr lang="pt-BR" dirty="0"/>
              <a:t>Saber onde </a:t>
            </a:r>
            <a:r>
              <a:rPr lang="pt-BR" dirty="0" smtClean="0"/>
              <a:t>encontrar </a:t>
            </a:r>
            <a:r>
              <a:rPr lang="pt-BR" sz="2000" dirty="0" smtClean="0"/>
              <a:t>(sites, links, solicitações oficiais – Lei de Acesso à Informações)</a:t>
            </a:r>
            <a:endParaRPr lang="pt-BR" sz="2000" dirty="0"/>
          </a:p>
          <a:p>
            <a:r>
              <a:rPr lang="pt-BR" dirty="0" smtClean="0"/>
              <a:t>Sistematização </a:t>
            </a:r>
            <a:r>
              <a:rPr lang="pt-BR" sz="2000" dirty="0"/>
              <a:t>(o que de fato é relevante</a:t>
            </a:r>
            <a:r>
              <a:rPr lang="pt-BR" sz="2000" dirty="0" smtClean="0"/>
              <a:t>)</a:t>
            </a:r>
          </a:p>
          <a:p>
            <a:r>
              <a:rPr lang="pt-BR" dirty="0" smtClean="0"/>
              <a:t>Validação e Confiabilidade </a:t>
            </a:r>
            <a:r>
              <a:rPr lang="pt-BR" sz="2000" dirty="0" smtClean="0"/>
              <a:t>(saber se a fonte é confiável, periodicidade do dado, forma de coleta</a:t>
            </a:r>
            <a:r>
              <a:rPr lang="pt-BR" sz="2000" dirty="0"/>
              <a:t>)</a:t>
            </a:r>
          </a:p>
          <a:p>
            <a:endParaRPr 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172272" cy="4641379"/>
          </a:xfrm>
        </p:spPr>
        <p:txBody>
          <a:bodyPr/>
          <a:lstStyle/>
          <a:p>
            <a:pPr marL="0" indent="0">
              <a:buNone/>
            </a:pPr>
            <a:r>
              <a:rPr lang="pt-BR" i="1" dirty="0" smtClean="0"/>
              <a:t>DADOS PRIMÁRIOS</a:t>
            </a:r>
          </a:p>
          <a:p>
            <a:r>
              <a:rPr lang="pt-BR" i="1" dirty="0" smtClean="0"/>
              <a:t>Instrumentos de coleta </a:t>
            </a:r>
            <a:r>
              <a:rPr lang="pt-BR" sz="2000" dirty="0"/>
              <a:t>(quais variáveis e como vou coletar as informações</a:t>
            </a:r>
            <a:r>
              <a:rPr lang="pt-BR" sz="2000" dirty="0" smtClean="0"/>
              <a:t>)</a:t>
            </a:r>
          </a:p>
          <a:p>
            <a:r>
              <a:rPr lang="pt-BR" i="1" dirty="0"/>
              <a:t>Sistematização</a:t>
            </a:r>
            <a:r>
              <a:rPr lang="pt-BR" sz="2000" dirty="0"/>
              <a:t> </a:t>
            </a:r>
            <a:r>
              <a:rPr lang="pt-BR" sz="2000" dirty="0" smtClean="0"/>
              <a:t>(como agregar informações)</a:t>
            </a:r>
            <a:endParaRPr lang="pt-BR" sz="2000" dirty="0"/>
          </a:p>
          <a:p>
            <a:endParaRPr lang="pt-BR" sz="20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499992" y="1124744"/>
            <a:ext cx="0" cy="5544616"/>
          </a:xfrm>
          <a:prstGeom prst="line">
            <a:avLst/>
          </a:prstGeom>
          <a:ln w="41275"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059" y="4943804"/>
            <a:ext cx="1772413" cy="17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pt-BR" sz="3600" dirty="0" smtClean="0"/>
              <a:t>Exemplos</a:t>
            </a:r>
            <a:r>
              <a:rPr lang="pt-BR" dirty="0" smtClean="0"/>
              <a:t> Macro X Micro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316288" cy="4641379"/>
          </a:xfrm>
        </p:spPr>
        <p:txBody>
          <a:bodyPr/>
          <a:lstStyle/>
          <a:p>
            <a:pPr marL="0" indent="0">
              <a:buNone/>
            </a:pPr>
            <a:r>
              <a:rPr lang="pt-BR" i="1" dirty="0" smtClean="0"/>
              <a:t>DADOS SECUNDÁRIOS</a:t>
            </a:r>
          </a:p>
          <a:p>
            <a:r>
              <a:rPr lang="pt-BR" dirty="0" smtClean="0"/>
              <a:t>Taxas de Trabalho Infantil (IBGE)</a:t>
            </a:r>
          </a:p>
          <a:p>
            <a:r>
              <a:rPr lang="pt-BR" dirty="0" smtClean="0"/>
              <a:t>IDCRAS (MDS)</a:t>
            </a:r>
          </a:p>
          <a:p>
            <a:r>
              <a:rPr lang="pt-BR" dirty="0" smtClean="0"/>
              <a:t>Estimativa de nutrizes/gestantes (DATASUS)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172272" cy="4641379"/>
          </a:xfrm>
        </p:spPr>
        <p:txBody>
          <a:bodyPr/>
          <a:lstStyle/>
          <a:p>
            <a:pPr marL="0" indent="0">
              <a:buNone/>
            </a:pPr>
            <a:r>
              <a:rPr lang="pt-BR" i="1" dirty="0" smtClean="0"/>
              <a:t>DADOS PRIMÁRIOS</a:t>
            </a:r>
          </a:p>
          <a:p>
            <a:r>
              <a:rPr lang="pt-BR" dirty="0"/>
              <a:t>RMA </a:t>
            </a:r>
            <a:r>
              <a:rPr lang="pt-BR" dirty="0" smtClean="0"/>
              <a:t>Acolhimento </a:t>
            </a:r>
          </a:p>
          <a:p>
            <a:r>
              <a:rPr lang="pt-BR" dirty="0" smtClean="0"/>
              <a:t>Censo do Conselho Tutelar </a:t>
            </a:r>
            <a:r>
              <a:rPr lang="pt-BR" sz="2000" dirty="0" smtClean="0"/>
              <a:t>(Teresina)</a:t>
            </a:r>
          </a:p>
          <a:p>
            <a:r>
              <a:rPr lang="pt-BR" dirty="0" smtClean="0"/>
              <a:t>Avaliação de satisfação de usuários </a:t>
            </a:r>
            <a:r>
              <a:rPr lang="pt-BR" sz="2000" dirty="0" smtClean="0"/>
              <a:t>(Rio de Janeiro) </a:t>
            </a:r>
          </a:p>
          <a:p>
            <a:r>
              <a:rPr lang="pt-BR" dirty="0" smtClean="0"/>
              <a:t>Cartografia Social </a:t>
            </a:r>
            <a:r>
              <a:rPr lang="pt-BR" sz="2000" dirty="0" smtClean="0"/>
              <a:t>(Juiz de Fora)</a:t>
            </a:r>
          </a:p>
          <a:p>
            <a:endParaRPr lang="pt-BR" dirty="0"/>
          </a:p>
          <a:p>
            <a:endParaRPr lang="pt-BR" sz="20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499992" y="1124744"/>
            <a:ext cx="0" cy="5544616"/>
          </a:xfrm>
          <a:prstGeom prst="line">
            <a:avLst/>
          </a:prstGeom>
          <a:ln w="41275"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059" y="5112971"/>
            <a:ext cx="1772413" cy="17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980728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Diagnóstico e Território: </a:t>
            </a:r>
            <a:r>
              <a:rPr lang="pt-BR" sz="2800" dirty="0" smtClean="0"/>
              <a:t>Conceitos fundamentais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/>
              <a:t>A complexidade do sistema social</a:t>
            </a:r>
            <a:endParaRPr lang="pt-B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Marco Normativo do Diagnóstico </a:t>
            </a:r>
            <a:r>
              <a:rPr lang="pt-BR" sz="2800" dirty="0" smtClean="0"/>
              <a:t>Socioterritorial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O papel da Vigilância na elaboração do Diagnóstico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Atores importantes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Etapas na realização do diagnóstico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Instrumentos e Técnicas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334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5175784" y="2966183"/>
            <a:ext cx="3068623" cy="30963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/>
              <a:buChar char="Ø"/>
            </a:pPr>
            <a:r>
              <a:rPr lang="pt-BR" b="1" dirty="0" err="1" smtClean="0"/>
              <a:t>CadSUAS</a:t>
            </a:r>
            <a:r>
              <a:rPr lang="pt-BR" b="1" dirty="0" smtClean="0"/>
              <a:t> </a:t>
            </a:r>
            <a:r>
              <a:rPr lang="pt-BR" b="1" dirty="0"/>
              <a:t>– Cadastro Nacional do SUAS (cadastro da rede de CRAS e CREAS</a:t>
            </a:r>
            <a:r>
              <a:rPr lang="pt-BR" b="1" dirty="0" smtClean="0"/>
              <a:t>)</a:t>
            </a:r>
            <a:endParaRPr lang="pt-BR" b="1" dirty="0"/>
          </a:p>
          <a:p>
            <a:pPr marL="285750" indent="-285750">
              <a:buFont typeface="Wingdings"/>
              <a:buChar char="Ø"/>
            </a:pPr>
            <a:r>
              <a:rPr lang="pt-BR" b="1" dirty="0" smtClean="0"/>
              <a:t>Censo SUAS</a:t>
            </a:r>
            <a:endParaRPr lang="pt-BR" b="1" dirty="0"/>
          </a:p>
          <a:p>
            <a:pPr marL="285750" indent="-285750">
              <a:buFont typeface="Wingdings"/>
              <a:buChar char="Ø"/>
            </a:pPr>
            <a:r>
              <a:rPr lang="pt-BR" b="1" dirty="0" smtClean="0"/>
              <a:t>Registro </a:t>
            </a:r>
            <a:r>
              <a:rPr lang="pt-BR" b="1" dirty="0"/>
              <a:t>Mensal de Atendimentos (RMA) – CRAS e </a:t>
            </a:r>
            <a:r>
              <a:rPr lang="pt-BR" b="1" dirty="0" smtClean="0"/>
              <a:t>CREAS</a:t>
            </a:r>
            <a:endParaRPr lang="pt-BR" b="1" dirty="0"/>
          </a:p>
          <a:p>
            <a:pPr marL="360363" indent="-360363">
              <a:buFont typeface="Wingdings"/>
              <a:buChar char="Ø"/>
            </a:pPr>
            <a:r>
              <a:rPr lang="pt-BR" b="1" dirty="0" smtClean="0">
                <a:solidFill>
                  <a:schemeClr val="tx1"/>
                </a:solidFill>
              </a:rPr>
              <a:t>Prontuário SUAS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043608" y="2966183"/>
            <a:ext cx="3340089" cy="30963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/>
              <a:buChar char="Ø"/>
            </a:pPr>
            <a:r>
              <a:rPr lang="pt-BR" b="1" dirty="0" smtClean="0"/>
              <a:t>CECAD</a:t>
            </a:r>
            <a:r>
              <a:rPr lang="pt-BR" dirty="0" smtClean="0"/>
              <a:t> – Visualizador de Informações do </a:t>
            </a:r>
            <a:r>
              <a:rPr lang="pt-BR" dirty="0" err="1" smtClean="0"/>
              <a:t>Cadúnico</a:t>
            </a:r>
            <a:endParaRPr lang="pt-BR" dirty="0" smtClean="0"/>
          </a:p>
          <a:p>
            <a:pPr marL="285750" indent="-285750">
              <a:buFont typeface="Wingdings"/>
              <a:buChar char="Ø"/>
            </a:pPr>
            <a:r>
              <a:rPr lang="pt-BR" b="1" dirty="0" smtClean="0"/>
              <a:t>IDV </a:t>
            </a:r>
            <a:r>
              <a:rPr lang="pt-BR" dirty="0" smtClean="0"/>
              <a:t>- </a:t>
            </a:r>
            <a:r>
              <a:rPr lang="pt-BR" dirty="0"/>
              <a:t>Identificação de Domicílios em Vulnerabilidade</a:t>
            </a:r>
          </a:p>
          <a:p>
            <a:pPr marL="285750" indent="-285750">
              <a:buFont typeface="Wingdings"/>
              <a:buChar char="Ø"/>
            </a:pPr>
            <a:r>
              <a:rPr lang="pt-BR" b="1" dirty="0" smtClean="0"/>
              <a:t>Disque </a:t>
            </a:r>
            <a:r>
              <a:rPr lang="pt-BR" b="1" dirty="0" smtClean="0"/>
              <a:t>100</a:t>
            </a:r>
          </a:p>
          <a:p>
            <a:pPr marL="285750" indent="-285750">
              <a:buFont typeface="Wingdings"/>
              <a:buChar char="Ø"/>
            </a:pPr>
            <a:r>
              <a:rPr lang="pt-BR" b="1" dirty="0" smtClean="0"/>
              <a:t>SINAN</a:t>
            </a:r>
            <a:r>
              <a:rPr lang="pt-BR" dirty="0" smtClean="0"/>
              <a:t> (</a:t>
            </a:r>
            <a:r>
              <a:rPr lang="pt-BR" i="1" dirty="0"/>
              <a:t>Sistema de Informação de Agravos de Notificação </a:t>
            </a:r>
            <a:r>
              <a:rPr lang="pt-BR" i="1" dirty="0" smtClean="0"/>
              <a:t>)</a:t>
            </a:r>
            <a:endParaRPr lang="pt-BR" dirty="0" smtClean="0"/>
          </a:p>
          <a:p>
            <a:pPr marL="285750" indent="-285750">
              <a:buFont typeface="Wingdings"/>
              <a:buChar char="Ø"/>
            </a:pPr>
            <a:r>
              <a:rPr lang="pt-BR" b="1" dirty="0" smtClean="0"/>
              <a:t>Outros</a:t>
            </a:r>
            <a:endParaRPr lang="pt-BR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28046673"/>
              </p:ext>
            </p:extLst>
          </p:nvPr>
        </p:nvGraphicFramePr>
        <p:xfrm>
          <a:off x="1187624" y="1196752"/>
          <a:ext cx="7128792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i="1" dirty="0" smtClean="0"/>
              <a:t>Instrumentos</a:t>
            </a:r>
            <a:endParaRPr lang="pt-BR" sz="3000" b="1" i="1" dirty="0"/>
          </a:p>
        </p:txBody>
      </p:sp>
    </p:spTree>
    <p:extLst>
      <p:ext uri="{BB962C8B-B14F-4D97-AF65-F5344CB8AC3E}">
        <p14:creationId xmlns:p14="http://schemas.microsoft.com/office/powerpoint/2010/main" val="272520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4082"/>
          </a:xfrm>
        </p:spPr>
        <p:txBody>
          <a:bodyPr>
            <a:noAutofit/>
          </a:bodyPr>
          <a:lstStyle/>
          <a:p>
            <a:r>
              <a:rPr lang="pt-BR" sz="3600" dirty="0" smtClean="0"/>
              <a:t>Técnicas de Diagnóstico Participativo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5856007"/>
          </a:xfrm>
        </p:spPr>
        <p:txBody>
          <a:bodyPr>
            <a:normAutofit/>
          </a:bodyPr>
          <a:lstStyle/>
          <a:p>
            <a:r>
              <a:rPr lang="pt-BR" dirty="0" smtClean="0"/>
              <a:t>Mobilização da comunidade local para discussão de problemas;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Técnicas como</a:t>
            </a:r>
          </a:p>
          <a:p>
            <a:pPr marL="1257300" lvl="1" indent="-361950"/>
            <a:r>
              <a:rPr lang="pt-BR" dirty="0" smtClean="0"/>
              <a:t>Mapa Falado</a:t>
            </a:r>
          </a:p>
          <a:p>
            <a:pPr marL="1257300" lvl="1" indent="-361950"/>
            <a:r>
              <a:rPr lang="pt-BR" dirty="0" smtClean="0"/>
              <a:t>Árvore de problemas; </a:t>
            </a:r>
          </a:p>
          <a:p>
            <a:pPr marL="1257300" lvl="1" indent="-361950"/>
            <a:r>
              <a:rPr lang="pt-BR" dirty="0" smtClean="0"/>
              <a:t>Análise de envolvidos;</a:t>
            </a:r>
          </a:p>
          <a:p>
            <a:pPr marL="1257300" lvl="1" indent="-361950"/>
            <a:r>
              <a:rPr lang="pt-BR" dirty="0" smtClean="0"/>
              <a:t> Forças e fraqueza; </a:t>
            </a:r>
          </a:p>
          <a:p>
            <a:pPr marL="1257300" lvl="1" indent="-361950"/>
            <a:r>
              <a:rPr lang="pt-BR" dirty="0"/>
              <a:t> </a:t>
            </a:r>
            <a:r>
              <a:rPr lang="pt-BR" dirty="0" smtClean="0"/>
              <a:t>Resgate do histórico local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3244">
            <a:off x="5708353" y="2042507"/>
            <a:ext cx="2612068" cy="364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dirty="0"/>
              <a:t>Em muitas situações, é comum encontrar diagnósticos que focam apenas em questões socioeconômicas mais amplas, como educação e saúde, questões que são importantes, mas não dialogam diretamente com o planejamento específico da Assistência Social, por isso, é importante ressaltar que os diagnósticos </a:t>
            </a:r>
            <a:r>
              <a:rPr lang="pt-BR" sz="2200" dirty="0" err="1"/>
              <a:t>socioterritoriais</a:t>
            </a:r>
            <a:r>
              <a:rPr lang="pt-BR" sz="2200" dirty="0"/>
              <a:t> no âmbito da Assistência devem se preocupar em levantar informações úteis para a própria Assistência, como situações de trabalho infantil, idosos dependentes, situações de violação de direitos, entre outros</a:t>
            </a:r>
            <a:r>
              <a:rPr lang="pt-BR" sz="2200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200" dirty="0"/>
              <a:t>O Diagnóstico Socioterritorial busca identificar as situações de vida diferenciadas e desiguais que se encontram em uma única cidade, e que muitas vezes não aparecem quando se conhece essa cidade somente pelos seus números totais ou médios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0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Conteúdo -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Quantidade </a:t>
            </a:r>
            <a:r>
              <a:rPr lang="pt-BR" dirty="0"/>
              <a:t>de famílias no território </a:t>
            </a:r>
          </a:p>
          <a:p>
            <a:r>
              <a:rPr lang="pt-BR" dirty="0" smtClean="0"/>
              <a:t>Quantidade </a:t>
            </a:r>
            <a:r>
              <a:rPr lang="pt-BR" dirty="0"/>
              <a:t>de famílias vulneráveis </a:t>
            </a:r>
          </a:p>
          <a:p>
            <a:r>
              <a:rPr lang="pt-BR" dirty="0" smtClean="0"/>
              <a:t>Perfil </a:t>
            </a:r>
            <a:r>
              <a:rPr lang="pt-BR" dirty="0"/>
              <a:t>etário da população </a:t>
            </a:r>
          </a:p>
          <a:p>
            <a:r>
              <a:rPr lang="pt-BR" dirty="0" smtClean="0"/>
              <a:t>Perfil </a:t>
            </a:r>
            <a:r>
              <a:rPr lang="pt-BR" dirty="0"/>
              <a:t>socioeconômico da população </a:t>
            </a:r>
          </a:p>
          <a:p>
            <a:r>
              <a:rPr lang="pt-BR" dirty="0" smtClean="0"/>
              <a:t>Mapeamento </a:t>
            </a:r>
            <a:r>
              <a:rPr lang="pt-BR" dirty="0"/>
              <a:t>das unidades de atendimento </a:t>
            </a:r>
            <a:r>
              <a:rPr lang="pt-BR" dirty="0" err="1"/>
              <a:t>socioassistencial</a:t>
            </a:r>
            <a:r>
              <a:rPr lang="pt-BR" dirty="0"/>
              <a:t> - públicas </a:t>
            </a:r>
          </a:p>
          <a:p>
            <a:r>
              <a:rPr lang="pt-BR" dirty="0" smtClean="0"/>
              <a:t>Mapeamento </a:t>
            </a:r>
            <a:r>
              <a:rPr lang="pt-BR" dirty="0"/>
              <a:t>das unidades de atendimento </a:t>
            </a:r>
            <a:r>
              <a:rPr lang="pt-BR" dirty="0" err="1"/>
              <a:t>socioassistencial</a:t>
            </a:r>
            <a:r>
              <a:rPr lang="pt-BR" dirty="0"/>
              <a:t> - privadas </a:t>
            </a:r>
          </a:p>
          <a:p>
            <a:r>
              <a:rPr lang="pt-BR" dirty="0" smtClean="0"/>
              <a:t>Mapeamento </a:t>
            </a:r>
            <a:r>
              <a:rPr lang="pt-BR" dirty="0"/>
              <a:t>de unidades de outras políticas públicas </a:t>
            </a:r>
          </a:p>
          <a:p>
            <a:r>
              <a:rPr lang="pt-BR" dirty="0" smtClean="0"/>
              <a:t>Associações </a:t>
            </a:r>
            <a:r>
              <a:rPr lang="pt-BR" dirty="0"/>
              <a:t>comunitárias (associações de bairros, cooperativa de artesãos, entidades beneficentes, entre outras) </a:t>
            </a:r>
          </a:p>
          <a:p>
            <a:r>
              <a:rPr lang="pt-BR" dirty="0" smtClean="0"/>
              <a:t>Lideranças </a:t>
            </a:r>
            <a:r>
              <a:rPr lang="pt-BR" dirty="0"/>
              <a:t>comunitárias  </a:t>
            </a:r>
          </a:p>
          <a:p>
            <a:endParaRPr lang="pt-BR" dirty="0" smtClean="0"/>
          </a:p>
          <a:p>
            <a:pPr marL="2425700" indent="12700"/>
            <a:r>
              <a:rPr lang="pt-BR" dirty="0" smtClean="0">
                <a:solidFill>
                  <a:schemeClr val="tx1"/>
                </a:solidFill>
              </a:rPr>
              <a:t>E muitas outras</a:t>
            </a:r>
            <a:r>
              <a:rPr lang="pt-BR" dirty="0">
                <a:solidFill>
                  <a:schemeClr val="tx1"/>
                </a:solidFill>
              </a:rPr>
              <a:t> 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9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Criar a cultura da informação, planejamento, gestão. Evitar retrocessos nesta área.</a:t>
            </a:r>
          </a:p>
          <a:p>
            <a:r>
              <a:rPr lang="pt-BR" dirty="0" smtClean="0"/>
              <a:t>Fortalecer as equipes de Vigilância Social, monitoramento e Avaliação.</a:t>
            </a:r>
          </a:p>
          <a:p>
            <a:r>
              <a:rPr lang="pt-BR" dirty="0" smtClean="0"/>
              <a:t>Regular e monitorar a realização dos diagnósticos </a:t>
            </a:r>
            <a:r>
              <a:rPr lang="pt-BR" dirty="0" err="1" smtClean="0"/>
              <a:t>socioterritoriais</a:t>
            </a:r>
            <a:r>
              <a:rPr lang="pt-BR" dirty="0" smtClean="0"/>
              <a:t> e os planos municipais de Assistência Social de forma continuada</a:t>
            </a:r>
          </a:p>
          <a:p>
            <a:r>
              <a:rPr lang="pt-BR" dirty="0" smtClean="0"/>
              <a:t>Fortalecer o uso do diagnóstico enquanto processo, não apenas produto.</a:t>
            </a:r>
          </a:p>
          <a:p>
            <a:r>
              <a:rPr lang="pt-BR" dirty="0" smtClean="0"/>
              <a:t>Fortalecer o usos de informações locais</a:t>
            </a:r>
          </a:p>
          <a:p>
            <a:r>
              <a:rPr lang="pt-BR" dirty="0" smtClean="0"/>
              <a:t>Fortalecer o uso de informações qualitativas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4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683568" y="2828528"/>
            <a:ext cx="7488832" cy="1752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Coordenação-Geral </a:t>
            </a:r>
            <a:r>
              <a:rPr lang="pt-BR" sz="2000" dirty="0">
                <a:solidFill>
                  <a:schemeClr val="tx1"/>
                </a:solidFill>
              </a:rPr>
              <a:t>dos Serviços de Vigilância Socioassistencial</a:t>
            </a:r>
          </a:p>
          <a:p>
            <a:pPr marL="0" indent="0" algn="l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E-mail</a:t>
            </a:r>
            <a:r>
              <a:rPr lang="pt-BR" sz="2000" dirty="0">
                <a:solidFill>
                  <a:schemeClr val="tx1"/>
                </a:solidFill>
              </a:rPr>
              <a:t>: vigilanciasocial@mds.gov.br</a:t>
            </a:r>
          </a:p>
        </p:txBody>
      </p:sp>
    </p:spTree>
    <p:extLst>
      <p:ext uri="{BB962C8B-B14F-4D97-AF65-F5344CB8AC3E}">
        <p14:creationId xmlns:p14="http://schemas.microsoft.com/office/powerpoint/2010/main" val="27550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/>
              <a:t>O que é diagnóstico?</a:t>
            </a:r>
            <a:endParaRPr lang="pt-BR" sz="32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dirty="0" smtClean="0"/>
              <a:t>Diagnóstico é uma análise interpretativa de uma determinada realidade.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dirty="0" smtClean="0"/>
              <a:t>Realizar um diagnóstico implica em submeter a realidade a um “olhar” intencional e organizado, sistemático.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dirty="0"/>
              <a:t>Um diagnóstico geralmente </a:t>
            </a:r>
            <a:r>
              <a:rPr lang="pt-BR" dirty="0" smtClean="0"/>
              <a:t>é acompanhado de uma </a:t>
            </a:r>
            <a:r>
              <a:rPr lang="pt-BR" dirty="0"/>
              <a:t>intenção de </a:t>
            </a:r>
            <a:r>
              <a:rPr lang="pt-BR" dirty="0" smtClean="0"/>
              <a:t>intervir; em outras palavras, é uma etapa de um plano.</a:t>
            </a:r>
            <a:endParaRPr lang="pt-BR" dirty="0"/>
          </a:p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ü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086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A</a:t>
            </a:r>
            <a:r>
              <a:rPr lang="pt-BR" sz="3600" b="1" dirty="0" smtClean="0"/>
              <a:t> complexidade do sistema social</a:t>
            </a:r>
            <a:r>
              <a:rPr lang="pt-BR" b="1" u="sng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pt-BR" b="1" u="sng" dirty="0">
                <a:solidFill>
                  <a:schemeClr val="hlink"/>
                </a:solidFill>
                <a:latin typeface="Times New Roman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 smtClean="0"/>
              <a:t>Os problemas são o produto do jogo social em que participam vários atores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/>
              <a:t>D</a:t>
            </a:r>
            <a:r>
              <a:rPr lang="pt-BR" dirty="0" smtClean="0"/>
              <a:t>iferentes perspectivas para explicar a realidade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/>
              <a:t>S</a:t>
            </a:r>
            <a:r>
              <a:rPr lang="pt-BR" dirty="0" smtClean="0"/>
              <a:t>istema </a:t>
            </a:r>
            <a:r>
              <a:rPr lang="pt-BR" dirty="0" smtClean="0"/>
              <a:t>criativo, </a:t>
            </a:r>
            <a:r>
              <a:rPr lang="pt-BR" dirty="0" smtClean="0"/>
              <a:t>que apenas em parte segue leis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 smtClean="0"/>
              <a:t>vários tipos de recursos escassos, diversas racionalidades, valores, interesses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 smtClean="0"/>
              <a:t>carregado de incerteza dura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 smtClean="0"/>
              <a:t>final aberto a muitas possibilidades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dirty="0" smtClean="0"/>
              <a:t>dinâmica de intercâmbio de </a:t>
            </a:r>
            <a:r>
              <a:rPr lang="pt-BR" dirty="0" smtClean="0"/>
              <a:t>problemas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2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Alertas</a:t>
            </a:r>
            <a:endParaRPr lang="pt-BR" sz="3600" b="1" dirty="0"/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683568" y="908720"/>
            <a:ext cx="7992888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diagnóstico:</a:t>
            </a:r>
          </a:p>
          <a:p>
            <a:pPr marL="342900" indent="-342900">
              <a:buAutoNum type="arabicParenR"/>
            </a:pPr>
            <a:r>
              <a:rPr lang="pt-BR" sz="2800" dirty="0" smtClean="0"/>
              <a:t>Não é único – vários  atores podem ter o seu;</a:t>
            </a:r>
          </a:p>
          <a:p>
            <a:pPr marL="342900" indent="-342900">
              <a:buAutoNum type="arabicParenR"/>
            </a:pPr>
            <a:r>
              <a:rPr lang="pt-BR" sz="2800" dirty="0" smtClean="0"/>
              <a:t>É dinâmico e DEVE ser reavaliado a cada possibilidade;</a:t>
            </a:r>
          </a:p>
          <a:p>
            <a:pPr marL="342900" indent="-342900">
              <a:buAutoNum type="arabicParenR"/>
            </a:pPr>
            <a:r>
              <a:rPr lang="pt-BR" sz="2800" dirty="0" smtClean="0"/>
              <a:t>É direcionado aos problemas que queremos e podemos  enfrentar. Ou seja, esta circunscrito à uma problematização, um escopo;</a:t>
            </a:r>
          </a:p>
          <a:p>
            <a:pPr marL="342900" indent="-342900">
              <a:buAutoNum type="arabicParenR"/>
            </a:pPr>
            <a:r>
              <a:rPr lang="pt-BR" sz="2800" dirty="0" smtClean="0"/>
              <a:t>É direcionado à ação e à um plano (ação intencional – direcionamento – e voltado para a ação)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0735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1151" y="260648"/>
            <a:ext cx="95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47195" y="1351254"/>
            <a:ext cx="8568952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conceito de território não se limita à mera divisão política ou ao espaço </a:t>
            </a:r>
            <a:r>
              <a:rPr lang="pt-BR" sz="2800" i="1" dirty="0" smtClean="0"/>
              <a:t>strictu sensu</a:t>
            </a:r>
            <a:r>
              <a:rPr lang="pt-BR" sz="2800" dirty="0" smtClean="0"/>
              <a:t>.</a:t>
            </a:r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Território enquanto </a:t>
            </a:r>
            <a:r>
              <a:rPr lang="pt-BR" sz="2800" b="1" i="1" dirty="0" smtClean="0"/>
              <a:t>espaço vivido, incorporando as relações sociais, </a:t>
            </a:r>
            <a:r>
              <a:rPr lang="pt-BR" sz="2800" dirty="0" smtClean="0"/>
              <a:t>no qual se materializam desigualdades, relações de poder, riscos, vulnerabilidades e potencialidades.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151" y="26561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 O território no SUAS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601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83671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A “leitura” do território nos permite identificar problemas, potencialidades, necessidades e demandas no plano coletivo.  É esta expressão da realidade no plano coletivo que deve balizar as estratégias e a organização das ofertas das políticas públicas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Além </a:t>
            </a:r>
            <a:r>
              <a:rPr lang="pt-BR" sz="2800" dirty="0"/>
              <a:t>disso, os riscos, vulnerabilidades e potencialidades “de cada família” não podem ser adequadamente compreendidas sem a correspondente leitura dos riscos, vulnerabilidades e potencialidades dos territórios nos quais estas famílias estão inseridas.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699" y="11663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 O Território no SUAS  - </a:t>
            </a:r>
            <a:r>
              <a:rPr lang="pt-BR" sz="3200" b="1" i="1" dirty="0" smtClean="0"/>
              <a:t>continuação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1659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Diagnóstico Socioterritorial</a:t>
            </a:r>
            <a:br>
              <a:rPr lang="pt-BR" sz="3600" b="1" dirty="0" smtClean="0"/>
            </a:br>
            <a:r>
              <a:rPr lang="pt-BR" sz="3600" b="1" dirty="0"/>
              <a:t>M</a:t>
            </a:r>
            <a:r>
              <a:rPr lang="pt-BR" sz="3600" b="1" dirty="0" smtClean="0"/>
              <a:t>arco Normativo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3168352"/>
          </a:xfrm>
        </p:spPr>
        <p:txBody>
          <a:bodyPr/>
          <a:lstStyle/>
          <a:p>
            <a:r>
              <a:rPr lang="pt-BR" b="1" i="1" u="sng" dirty="0" smtClean="0"/>
              <a:t>NOB-SUAS 2012: </a:t>
            </a:r>
            <a:r>
              <a:rPr lang="pt-BR" dirty="0" smtClean="0"/>
              <a:t>fortemente fundamentada na lógica do planejamento, monitoramento e avaliação, gestão da informação.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3000" b="1" i="1" spc="-150" dirty="0" smtClean="0">
                <a:sym typeface="Wingdings" panose="05000000000000000000" pitchFamily="2" charset="2"/>
              </a:rPr>
              <a:t> </a:t>
            </a:r>
            <a:r>
              <a:rPr lang="pt-BR" sz="3000" b="1" i="1" spc="-15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sym typeface="Wingdings" panose="05000000000000000000" pitchFamily="2" charset="2"/>
              </a:rPr>
              <a:t>ESTUDOS e DIAGNÓSTICOS GANHAM CENTRALIDADE</a:t>
            </a:r>
            <a:endParaRPr lang="pt-BR" sz="3000" b="1" i="1" spc="-15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2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1412776"/>
            <a:ext cx="8064896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Art</a:t>
            </a:r>
            <a:r>
              <a:rPr lang="pt-BR" sz="2400" dirty="0"/>
              <a:t>. 20. A realização de </a:t>
            </a:r>
            <a:r>
              <a:rPr lang="pt-BR" sz="2400" b="1" dirty="0"/>
              <a:t>diagnóstico socioterritorial</a:t>
            </a:r>
            <a:r>
              <a:rPr lang="pt-BR" sz="2400" dirty="0"/>
              <a:t>, a cada quadriênio, </a:t>
            </a:r>
            <a:r>
              <a:rPr lang="pt-BR" sz="2400" b="1" dirty="0"/>
              <a:t>compõe a elaboração dos Planos de Assistência Social </a:t>
            </a:r>
            <a:r>
              <a:rPr lang="pt-BR" sz="2400" dirty="0"/>
              <a:t>em cada esfera de governo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Parágrafo único. O diagnóstico tem por base o conhecimento da realidade a partir da leitura dos territórios, microterritórios ou outros recortes </a:t>
            </a:r>
            <a:r>
              <a:rPr lang="pt-BR" sz="2400" dirty="0" err="1"/>
              <a:t>socioterritoriais</a:t>
            </a:r>
            <a:r>
              <a:rPr lang="pt-BR" sz="2400" dirty="0"/>
              <a:t> que possibilitem identificar as dinâmicas sociais, econômicas, políticas e culturais que os caracterizam, reconhecendo as suas demandas e potencialidades.</a:t>
            </a:r>
          </a:p>
          <a:p>
            <a:pPr algn="just"/>
            <a:endParaRPr lang="pt-BR" sz="24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6064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600" b="1" dirty="0" smtClean="0"/>
              <a:t>Diagnóstico Socioterritorial -  </a:t>
            </a:r>
            <a:r>
              <a:rPr lang="pt-BR" sz="2800" b="1" i="1" dirty="0"/>
              <a:t>NOB </a:t>
            </a:r>
            <a:r>
              <a:rPr lang="pt-BR" sz="2800" b="1" i="1" dirty="0" smtClean="0"/>
              <a:t>2012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23342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1595</Words>
  <Application>Microsoft Office PowerPoint</Application>
  <PresentationFormat>Apresentação na tela (4:3)</PresentationFormat>
  <Paragraphs>235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Apresentação do PowerPoint</vt:lpstr>
      <vt:lpstr>Apresentação do PowerPoint</vt:lpstr>
      <vt:lpstr>O que é diagnóstico?</vt:lpstr>
      <vt:lpstr>A complexidade do sistema social </vt:lpstr>
      <vt:lpstr>Alertas</vt:lpstr>
      <vt:lpstr>Apresentação do PowerPoint</vt:lpstr>
      <vt:lpstr>Apresentação do PowerPoint</vt:lpstr>
      <vt:lpstr>Diagnóstico Socioterritorial Marco Normativo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Atores</vt:lpstr>
      <vt:lpstr>Etapas</vt:lpstr>
      <vt:lpstr>Apresentação do PowerPoint</vt:lpstr>
      <vt:lpstr>Macro X Micro Informação</vt:lpstr>
      <vt:lpstr>Exemplos Macro X Micro Informação</vt:lpstr>
      <vt:lpstr>Apresentação do PowerPoint</vt:lpstr>
      <vt:lpstr>Técnicas de Diagnóstico Participativo</vt:lpstr>
      <vt:lpstr>Conteúdo</vt:lpstr>
      <vt:lpstr>Conteúdo - exemplos</vt:lpstr>
      <vt:lpstr>Desafios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Ministério do Desenvolvimento Social e Agrário</dc:title>
  <dc:creator>maria.martins</dc:creator>
  <cp:lastModifiedBy>Paulo Eugenio Clemente Junior</cp:lastModifiedBy>
  <cp:revision>111</cp:revision>
  <cp:lastPrinted>2017-04-20T14:15:02Z</cp:lastPrinted>
  <dcterms:created xsi:type="dcterms:W3CDTF">2016-06-07T19:27:26Z</dcterms:created>
  <dcterms:modified xsi:type="dcterms:W3CDTF">2017-04-20T14:47:43Z</dcterms:modified>
</cp:coreProperties>
</file>