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5" r:id="rId3"/>
    <p:sldId id="368" r:id="rId4"/>
    <p:sldId id="360" r:id="rId5"/>
    <p:sldId id="366" r:id="rId6"/>
    <p:sldId id="356" r:id="rId7"/>
    <p:sldId id="340" r:id="rId8"/>
    <p:sldId id="341" r:id="rId9"/>
    <p:sldId id="369" r:id="rId10"/>
    <p:sldId id="363" r:id="rId11"/>
    <p:sldId id="379" r:id="rId12"/>
    <p:sldId id="370" r:id="rId13"/>
    <p:sldId id="357" r:id="rId14"/>
    <p:sldId id="358" r:id="rId15"/>
    <p:sldId id="359" r:id="rId16"/>
    <p:sldId id="362" r:id="rId17"/>
    <p:sldId id="372" r:id="rId18"/>
    <p:sldId id="373" r:id="rId19"/>
    <p:sldId id="384" r:id="rId20"/>
    <p:sldId id="377" r:id="rId21"/>
    <p:sldId id="385" r:id="rId22"/>
    <p:sldId id="374" r:id="rId23"/>
    <p:sldId id="376" r:id="rId24"/>
    <p:sldId id="346" r:id="rId25"/>
    <p:sldId id="381" r:id="rId26"/>
    <p:sldId id="382" r:id="rId27"/>
    <p:sldId id="375" r:id="rId28"/>
    <p:sldId id="334" r:id="rId29"/>
    <p:sldId id="344" r:id="rId30"/>
    <p:sldId id="33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thia Barros dos Santos" initials="M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8C7"/>
    <a:srgbClr val="7175C1"/>
    <a:srgbClr val="5C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52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3EBEE-7F65-4684-8137-731B3DFBEFC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135D77-EBAA-45FD-A48B-1DA31386EABE}">
      <dgm:prSet phldrT="[Texto]" custT="1"/>
      <dgm:spPr/>
      <dgm:t>
        <a:bodyPr vert="vert"/>
        <a:lstStyle/>
        <a:p>
          <a:pPr algn="ctr"/>
          <a:r>
            <a:rPr lang="pt-BR" sz="4000" dirty="0"/>
            <a:t>Produto</a:t>
          </a:r>
        </a:p>
      </dgm:t>
    </dgm:pt>
    <dgm:pt modelId="{5CD0C4B2-C6E7-41DE-AF9E-B30677A25308}" type="parTrans" cxnId="{6F9A96BD-7FCE-4917-86E8-47577E79D81F}">
      <dgm:prSet/>
      <dgm:spPr/>
      <dgm:t>
        <a:bodyPr/>
        <a:lstStyle/>
        <a:p>
          <a:endParaRPr lang="pt-BR"/>
        </a:p>
      </dgm:t>
    </dgm:pt>
    <dgm:pt modelId="{102CB1AC-7D01-4D36-947A-D727807568C5}" type="sibTrans" cxnId="{6F9A96BD-7FCE-4917-86E8-47577E79D81F}">
      <dgm:prSet/>
      <dgm:spPr/>
      <dgm:t>
        <a:bodyPr/>
        <a:lstStyle/>
        <a:p>
          <a:endParaRPr lang="pt-BR"/>
        </a:p>
      </dgm:t>
    </dgm:pt>
    <dgm:pt modelId="{A9966E55-72E5-4764-B094-7AC45A4D6AF4}">
      <dgm:prSet phldrT="[Texto]" custT="1"/>
      <dgm:spPr/>
      <dgm:t>
        <a:bodyPr vert="vert"/>
        <a:lstStyle/>
        <a:p>
          <a:pPr algn="ctr"/>
          <a:r>
            <a:rPr lang="pt-BR" sz="4000" dirty="0"/>
            <a:t>Processo</a:t>
          </a:r>
        </a:p>
      </dgm:t>
    </dgm:pt>
    <dgm:pt modelId="{F42E9829-B830-4955-BC3B-3BDB3D9F2FF0}" type="parTrans" cxnId="{71945A5E-9D9C-4112-86C7-8AF6DF1222DC}">
      <dgm:prSet/>
      <dgm:spPr/>
      <dgm:t>
        <a:bodyPr/>
        <a:lstStyle/>
        <a:p>
          <a:endParaRPr lang="pt-BR"/>
        </a:p>
      </dgm:t>
    </dgm:pt>
    <dgm:pt modelId="{BC7C0030-8F55-434E-B01B-8B28F049D7FB}" type="sibTrans" cxnId="{71945A5E-9D9C-4112-86C7-8AF6DF1222DC}">
      <dgm:prSet/>
      <dgm:spPr/>
      <dgm:t>
        <a:bodyPr/>
        <a:lstStyle/>
        <a:p>
          <a:endParaRPr lang="pt-BR"/>
        </a:p>
      </dgm:t>
    </dgm:pt>
    <dgm:pt modelId="{066CF2D2-1CED-4BA8-B21C-87B38C8CA6F4}" type="pres">
      <dgm:prSet presAssocID="{ADB3EBEE-7F65-4684-8137-731B3DFBEFC0}" presName="Name0" presStyleCnt="0">
        <dgm:presLayoutVars>
          <dgm:chMax val="2"/>
          <dgm:chPref val="2"/>
          <dgm:animLvl val="lvl"/>
        </dgm:presLayoutVars>
      </dgm:prSet>
      <dgm:spPr/>
    </dgm:pt>
    <dgm:pt modelId="{5DEE068E-0B18-407C-9927-9F3A86791150}" type="pres">
      <dgm:prSet presAssocID="{ADB3EBEE-7F65-4684-8137-731B3DFBEFC0}" presName="LeftText" presStyleLbl="revTx" presStyleIdx="0" presStyleCnt="0">
        <dgm:presLayoutVars>
          <dgm:bulletEnabled val="1"/>
        </dgm:presLayoutVars>
      </dgm:prSet>
      <dgm:spPr/>
    </dgm:pt>
    <dgm:pt modelId="{19649DC0-FCD7-4DB6-8774-63C622EC3670}" type="pres">
      <dgm:prSet presAssocID="{ADB3EBEE-7F65-4684-8137-731B3DFBEFC0}" presName="LeftNode" presStyleLbl="bgImgPlace1" presStyleIdx="0" presStyleCnt="2" custAng="16200000" custScaleX="54734" custLinFactNeighborX="35233" custLinFactNeighborY="28946">
        <dgm:presLayoutVars>
          <dgm:chMax val="2"/>
          <dgm:chPref val="2"/>
        </dgm:presLayoutVars>
      </dgm:prSet>
      <dgm:spPr/>
    </dgm:pt>
    <dgm:pt modelId="{C2EDDEF8-09C8-4C45-99C5-2E30F95C4036}" type="pres">
      <dgm:prSet presAssocID="{ADB3EBEE-7F65-4684-8137-731B3DFBEFC0}" presName="RightText" presStyleLbl="revTx" presStyleIdx="0" presStyleCnt="0">
        <dgm:presLayoutVars>
          <dgm:bulletEnabled val="1"/>
        </dgm:presLayoutVars>
      </dgm:prSet>
      <dgm:spPr/>
    </dgm:pt>
    <dgm:pt modelId="{26B7722A-86AE-467A-8892-164BA1232CC9}" type="pres">
      <dgm:prSet presAssocID="{ADB3EBEE-7F65-4684-8137-731B3DFBEFC0}" presName="RightNode" presStyleLbl="bgImgPlace1" presStyleIdx="1" presStyleCnt="2" custAng="16200000" custScaleX="48020" custLinFactNeighborX="-70987" custLinFactNeighborY="-10576">
        <dgm:presLayoutVars>
          <dgm:chMax val="0"/>
          <dgm:chPref val="0"/>
        </dgm:presLayoutVars>
      </dgm:prSet>
      <dgm:spPr/>
    </dgm:pt>
    <dgm:pt modelId="{9EE9644B-4127-452A-A659-0957DE915551}" type="pres">
      <dgm:prSet presAssocID="{ADB3EBEE-7F65-4684-8137-731B3DFBEFC0}" presName="TopArrow" presStyleLbl="node1" presStyleIdx="0" presStyleCnt="2" custAng="16200000" custLinFactNeighborX="-79052" custLinFactNeighborY="90458"/>
      <dgm:spPr/>
    </dgm:pt>
    <dgm:pt modelId="{6A6187EE-203D-413F-8B28-08E586E3A13E}" type="pres">
      <dgm:prSet presAssocID="{ADB3EBEE-7F65-4684-8137-731B3DFBEFC0}" presName="BottomArrow" presStyleLbl="node1" presStyleIdx="1" presStyleCnt="2" custAng="16200000" custLinFactNeighborX="44290" custLinFactNeighborY="-57140"/>
      <dgm:spPr/>
    </dgm:pt>
  </dgm:ptLst>
  <dgm:cxnLst>
    <dgm:cxn modelId="{0C02AD3F-0373-4C38-8A5A-DCA09BEF9B82}" type="presOf" srcId="{A9966E55-72E5-4764-B094-7AC45A4D6AF4}" destId="{C2EDDEF8-09C8-4C45-99C5-2E30F95C4036}" srcOrd="0" destOrd="0" presId="urn:microsoft.com/office/officeart/2009/layout/ReverseList"/>
    <dgm:cxn modelId="{F390775E-6F67-46C5-B614-9CBAFDD0AEA8}" type="presOf" srcId="{27135D77-EBAA-45FD-A48B-1DA31386EABE}" destId="{5DEE068E-0B18-407C-9927-9F3A86791150}" srcOrd="0" destOrd="0" presId="urn:microsoft.com/office/officeart/2009/layout/ReverseList"/>
    <dgm:cxn modelId="{71945A5E-9D9C-4112-86C7-8AF6DF1222DC}" srcId="{ADB3EBEE-7F65-4684-8137-731B3DFBEFC0}" destId="{A9966E55-72E5-4764-B094-7AC45A4D6AF4}" srcOrd="1" destOrd="0" parTransId="{F42E9829-B830-4955-BC3B-3BDB3D9F2FF0}" sibTransId="{BC7C0030-8F55-434E-B01B-8B28F049D7FB}"/>
    <dgm:cxn modelId="{91F94F64-ECCB-4573-9C48-AE16B1AEB8E9}" type="presOf" srcId="{27135D77-EBAA-45FD-A48B-1DA31386EABE}" destId="{19649DC0-FCD7-4DB6-8774-63C622EC3670}" srcOrd="1" destOrd="0" presId="urn:microsoft.com/office/officeart/2009/layout/ReverseList"/>
    <dgm:cxn modelId="{0355D978-9044-4397-9418-29AD5C715244}" type="presOf" srcId="{A9966E55-72E5-4764-B094-7AC45A4D6AF4}" destId="{26B7722A-86AE-467A-8892-164BA1232CC9}" srcOrd="1" destOrd="0" presId="urn:microsoft.com/office/officeart/2009/layout/ReverseList"/>
    <dgm:cxn modelId="{25E68AAA-38A9-40B2-95D7-33DEF0B9E8B9}" type="presOf" srcId="{ADB3EBEE-7F65-4684-8137-731B3DFBEFC0}" destId="{066CF2D2-1CED-4BA8-B21C-87B38C8CA6F4}" srcOrd="0" destOrd="0" presId="urn:microsoft.com/office/officeart/2009/layout/ReverseList"/>
    <dgm:cxn modelId="{6F9A96BD-7FCE-4917-86E8-47577E79D81F}" srcId="{ADB3EBEE-7F65-4684-8137-731B3DFBEFC0}" destId="{27135D77-EBAA-45FD-A48B-1DA31386EABE}" srcOrd="0" destOrd="0" parTransId="{5CD0C4B2-C6E7-41DE-AF9E-B30677A25308}" sibTransId="{102CB1AC-7D01-4D36-947A-D727807568C5}"/>
    <dgm:cxn modelId="{F5E1B3C0-B4C2-4A30-9FF2-CB5ACC44FA97}" type="presParOf" srcId="{066CF2D2-1CED-4BA8-B21C-87B38C8CA6F4}" destId="{5DEE068E-0B18-407C-9927-9F3A86791150}" srcOrd="0" destOrd="0" presId="urn:microsoft.com/office/officeart/2009/layout/ReverseList"/>
    <dgm:cxn modelId="{528AE0BC-3776-4A10-AA86-03AA3755DF06}" type="presParOf" srcId="{066CF2D2-1CED-4BA8-B21C-87B38C8CA6F4}" destId="{19649DC0-FCD7-4DB6-8774-63C622EC3670}" srcOrd="1" destOrd="0" presId="urn:microsoft.com/office/officeart/2009/layout/ReverseList"/>
    <dgm:cxn modelId="{54BC099A-CA4F-4351-A674-32E62756324F}" type="presParOf" srcId="{066CF2D2-1CED-4BA8-B21C-87B38C8CA6F4}" destId="{C2EDDEF8-09C8-4C45-99C5-2E30F95C4036}" srcOrd="2" destOrd="0" presId="urn:microsoft.com/office/officeart/2009/layout/ReverseList"/>
    <dgm:cxn modelId="{28378DC7-B6D4-4D62-8300-A5040AABE4EB}" type="presParOf" srcId="{066CF2D2-1CED-4BA8-B21C-87B38C8CA6F4}" destId="{26B7722A-86AE-467A-8892-164BA1232CC9}" srcOrd="3" destOrd="0" presId="urn:microsoft.com/office/officeart/2009/layout/ReverseList"/>
    <dgm:cxn modelId="{3F75EEA7-9EFE-4559-BCC6-58ADDDCF1DD7}" type="presParOf" srcId="{066CF2D2-1CED-4BA8-B21C-87B38C8CA6F4}" destId="{9EE9644B-4127-452A-A659-0957DE915551}" srcOrd="4" destOrd="0" presId="urn:microsoft.com/office/officeart/2009/layout/ReverseList"/>
    <dgm:cxn modelId="{13BB4361-3D7B-4AE0-A711-FB247461994B}" type="presParOf" srcId="{066CF2D2-1CED-4BA8-B21C-87B38C8CA6F4}" destId="{6A6187EE-203D-413F-8B28-08E586E3A13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49DC0-FCD7-4DB6-8774-63C622EC3670}">
      <dsp:nvSpPr>
        <dsp:cNvPr id="0" name=""/>
        <dsp:cNvSpPr/>
      </dsp:nvSpPr>
      <dsp:spPr>
        <a:xfrm rot="10800000">
          <a:off x="2188367" y="2467397"/>
          <a:ext cx="2741485" cy="91697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52400" tIns="254000" rIns="228600" bIns="2540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Produto</a:t>
          </a:r>
        </a:p>
      </dsp:txBody>
      <dsp:txXfrm rot="5400000">
        <a:off x="3123005" y="1577530"/>
        <a:ext cx="872208" cy="2651943"/>
      </dsp:txXfrm>
    </dsp:sp>
    <dsp:sp modelId="{26B7722A-86AE-467A-8892-164BA1232CC9}">
      <dsp:nvSpPr>
        <dsp:cNvPr id="0" name=""/>
        <dsp:cNvSpPr/>
      </dsp:nvSpPr>
      <dsp:spPr>
        <a:xfrm>
          <a:off x="2160235" y="1440149"/>
          <a:ext cx="2741485" cy="804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228600" tIns="254000" rIns="152400" bIns="2540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Processo</a:t>
          </a:r>
        </a:p>
      </dsp:txBody>
      <dsp:txXfrm rot="-5400000">
        <a:off x="3148368" y="530574"/>
        <a:ext cx="765218" cy="2662927"/>
      </dsp:txXfrm>
    </dsp:sp>
    <dsp:sp modelId="{9EE9644B-4127-452A-A659-0957DE915551}">
      <dsp:nvSpPr>
        <dsp:cNvPr id="0" name=""/>
        <dsp:cNvSpPr/>
      </dsp:nvSpPr>
      <dsp:spPr>
        <a:xfrm rot="16200000">
          <a:off x="1584141" y="1584215"/>
          <a:ext cx="1751411" cy="175132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187EE-203D-413F-8B28-08E586E3A13E}">
      <dsp:nvSpPr>
        <dsp:cNvPr id="0" name=""/>
        <dsp:cNvSpPr/>
      </dsp:nvSpPr>
      <dsp:spPr>
        <a:xfrm rot="5400000">
          <a:off x="3744367" y="1512213"/>
          <a:ext cx="1751411" cy="175132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2644E-1028-47ED-90BB-F64D74AAAFAD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4EE51-C1F9-466E-8D8C-C8AC61A8D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9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EE51-C1F9-466E-8D8C-C8AC61A8D35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99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EE51-C1F9-466E-8D8C-C8AC61A8D35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06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337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407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57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16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101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639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4C172-867A-4358-830D-8EAA009E3024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091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044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63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734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639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EE51-C1F9-466E-8D8C-C8AC61A8D35C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33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33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63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1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03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5881-887C-4546-A585-BC21CA00190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63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EE51-C1F9-466E-8D8C-C8AC61A8D35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8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EE51-C1F9-466E-8D8C-C8AC61A8D35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59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Y:\Capacitação\2017\SAGI\CapacitaSUAS\slides mestres-todos os cursos\Slides matriz-Vigilânci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80975"/>
            <a:ext cx="9505950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-180975" y="-180975"/>
            <a:ext cx="9505950" cy="1233711"/>
          </a:xfrm>
          <a:prstGeom prst="rect">
            <a:avLst/>
          </a:prstGeom>
          <a:solidFill>
            <a:srgbClr val="717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59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0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6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07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87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26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83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87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98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67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71B0-9632-4BCA-93BD-F442FC13703E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6FB1-6392-47E0-BCBA-6826B992A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01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80528" y="-243408"/>
            <a:ext cx="950505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7504" y="101266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Ministério do Desenvolvimento Social e Agrário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16" y="440669"/>
            <a:ext cx="2367525" cy="176419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7504" y="5373216"/>
            <a:ext cx="151216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348905" y="2843644"/>
            <a:ext cx="66247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i="1" dirty="0"/>
              <a:t>Diagnósticos </a:t>
            </a:r>
            <a:r>
              <a:rPr lang="pt-BR" sz="2600" b="1" i="1" dirty="0" err="1"/>
              <a:t>Socioterritoriais</a:t>
            </a:r>
            <a:r>
              <a:rPr lang="pt-BR" sz="2600" b="1" i="1" dirty="0"/>
              <a:t> dos Estados – </a:t>
            </a:r>
          </a:p>
          <a:p>
            <a:pPr algn="r"/>
            <a:r>
              <a:rPr lang="pt-BR" sz="2600" b="1" i="1" dirty="0"/>
              <a:t>Encerramento</a:t>
            </a:r>
            <a:endParaRPr lang="pt-BR" sz="2600" i="1" dirty="0"/>
          </a:p>
          <a:p>
            <a:endParaRPr lang="pt-BR" sz="2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98696" y="3744085"/>
            <a:ext cx="629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>
                    <a:lumMod val="50000"/>
                  </a:schemeClr>
                </a:solidFill>
              </a:rPr>
              <a:t>Coordenação Geral de Planejamento e Vigilância Socioassistencial</a:t>
            </a:r>
          </a:p>
        </p:txBody>
      </p:sp>
    </p:spTree>
    <p:extLst>
      <p:ext uri="{BB962C8B-B14F-4D97-AF65-F5344CB8AC3E}">
        <p14:creationId xmlns:p14="http://schemas.microsoft.com/office/powerpoint/2010/main" val="423688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056784" cy="64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34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61143"/>
              </p:ext>
            </p:extLst>
          </p:nvPr>
        </p:nvGraphicFramePr>
        <p:xfrm>
          <a:off x="971600" y="1340768"/>
          <a:ext cx="7200800" cy="3528394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5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Possui Acolhimento (SAI ou PFA)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Não possui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Possui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22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Região Norte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22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Região Nordeste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22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Região Sudeste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22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Região Sul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08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Região Centro-Oeste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547664" y="40466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Dados 2013 – Início do processo de Regionalização dos Serviços de Alta Complexidade</a:t>
            </a:r>
          </a:p>
        </p:txBody>
      </p:sp>
    </p:spTree>
    <p:extLst>
      <p:ext uri="{BB962C8B-B14F-4D97-AF65-F5344CB8AC3E}">
        <p14:creationId xmlns:p14="http://schemas.microsoft.com/office/powerpoint/2010/main" val="201648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MARANHÃO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8" y="5805264"/>
            <a:ext cx="13239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aniel.biagioni\Desktop\Mapas #31\M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6379"/>
            <a:ext cx="4823048" cy="60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9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151" y="260648"/>
            <a:ext cx="9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-180528" y="-243408"/>
            <a:ext cx="950505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0" y="570746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Cobertura da Proteção Social Básica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85023" y="1268760"/>
            <a:ext cx="88753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Taxa de cobertura do CRAS </a:t>
            </a:r>
          </a:p>
          <a:p>
            <a:pPr lvl="1"/>
            <a:r>
              <a:rPr lang="pt-BR" sz="2400" dirty="0"/>
              <a:t>Relação entre a população com renda até 1/2 SM e a quantidade de CRAS – Pacto de Aprimoramento dos Municípios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Cobertura do SCFV</a:t>
            </a:r>
          </a:p>
          <a:p>
            <a:pPr lvl="1"/>
            <a:r>
              <a:rPr lang="pt-BR" sz="2400" dirty="0"/>
              <a:t>Quantidade de pessoas segundo o ciclo de vida (0 a 6 ;7 a 14; 15 a 17,18 a 59) por faixa de renda dividida pela quantidade de pessoas deste ciclo atendidas no SCFV.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Quantidade de idosos (</a:t>
            </a:r>
            <a:r>
              <a:rPr lang="pt-BR" sz="2400" i="1" dirty="0"/>
              <a:t>e/ou</a:t>
            </a:r>
            <a:r>
              <a:rPr lang="pt-BR" sz="2400" dirty="0"/>
              <a:t> idosos com baixa renda; </a:t>
            </a:r>
            <a:r>
              <a:rPr lang="pt-BR" sz="2400" i="1" dirty="0"/>
              <a:t>e/ou </a:t>
            </a:r>
            <a:r>
              <a:rPr lang="pt-BR" sz="2400" dirty="0"/>
              <a:t>idosos morando sozinhos, etc.)</a:t>
            </a:r>
            <a:r>
              <a:rPr lang="pt-BR" sz="2400" i="1" dirty="0"/>
              <a:t> </a:t>
            </a:r>
            <a:r>
              <a:rPr lang="pt-BR" sz="2400" dirty="0"/>
              <a:t>dividida pela quantidade de idosos atendidos no SCFV;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6979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151" y="260648"/>
            <a:ext cx="9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-180528" y="-243408"/>
            <a:ext cx="950505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0" y="570746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Cobertura de Proteção Social Especial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05166" y="1340768"/>
            <a:ext cx="887534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Quantidade de pessoas em situação de rua dividida pelo nº de vagas em Centro-POP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Taxa de trabalho infantil comparada com as ações do AEPETI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Quantidade de população dividida pela quantidade de CREAS </a:t>
            </a:r>
          </a:p>
          <a:p>
            <a:r>
              <a:rPr lang="pt-BR" dirty="0"/>
              <a:t>( Implantar 1 CREAS em municípios entre 20 e 200 mil habitantes;  Implantar 1 CREAS para cada conjunto de 200.000  habitantes para os municípios acima de 200 mil habitantes – pacto de aprimoramento dos municípios)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Número de indivíduos atendidos pelo PAEFI dividido pelo número de pessoas vítimas de violência; </a:t>
            </a:r>
            <a:r>
              <a:rPr lang="pt-BR" sz="2400" i="1" dirty="0"/>
              <a:t>e/ou</a:t>
            </a:r>
            <a:r>
              <a:rPr lang="pt-BR" sz="2400" dirty="0"/>
              <a:t> pela população;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Quantidade de vagas de acolhimento para crianças e adolescentes dividido pela população de crianças e adolescentes;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9241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151" y="260648"/>
            <a:ext cx="9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-180528" y="-243408"/>
            <a:ext cx="950505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0" y="570746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Cobertura de Benefícios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05166" y="1340768"/>
            <a:ext cx="8875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Quantidade de famílias e indivíduos cadastrados no </a:t>
            </a:r>
            <a:r>
              <a:rPr lang="pt-BR" sz="2400" dirty="0" err="1"/>
              <a:t>Cadúnico</a:t>
            </a:r>
            <a:r>
              <a:rPr lang="pt-BR" sz="2400" dirty="0"/>
              <a:t> dividido pelas famílias com o perfil no Censo Demográfico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Quantidade de beneficiários do BPC-Idoso, dividida pela quantidade de Idosos vivendo com até 1/4 de </a:t>
            </a:r>
            <a:r>
              <a:rPr lang="pt-BR" sz="2400" dirty="0" err="1"/>
              <a:t>s.m</a:t>
            </a:r>
            <a:r>
              <a:rPr lang="pt-BR" sz="2400" dirty="0"/>
              <a:t>. </a:t>
            </a:r>
            <a:r>
              <a:rPr lang="pt-BR" sz="2400" i="1" dirty="0"/>
              <a:t>per capita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Quantidade de beneficiários do BPC-PCD dividido pelo número de pessoas com deficiência vivendo com até 1/4 de </a:t>
            </a:r>
            <a:r>
              <a:rPr lang="pt-BR" sz="2400" dirty="0" err="1"/>
              <a:t>s.m</a:t>
            </a:r>
            <a:r>
              <a:rPr lang="pt-BR" sz="2400" dirty="0"/>
              <a:t>. </a:t>
            </a:r>
            <a:r>
              <a:rPr lang="pt-BR" sz="2400" i="1" dirty="0"/>
              <a:t>per capita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6798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8520" y="1484784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Em muitas situações, é comum encontrar diagnósticos que focam apenas em questões socioeconômicas mais amplas, como educação e saúde, questões que são importantes, mas não dialogam diretamente com o planejamento específico da Assistência Social, por isso, é importante ressaltar que os diagnósticos </a:t>
            </a:r>
            <a:r>
              <a:rPr lang="pt-BR" sz="2000" dirty="0" err="1"/>
              <a:t>socioterritoriais</a:t>
            </a:r>
            <a:r>
              <a:rPr lang="pt-BR" sz="2000" dirty="0"/>
              <a:t> no âmbito da Assistência </a:t>
            </a:r>
            <a:r>
              <a:rPr lang="pt-BR" sz="3000" i="1" dirty="0"/>
              <a:t>devem se preocupar em levantar informações úteis para a própria Assistência, como situações de trabalho infantil, idosos dependentes, situações de violação de direitos,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70804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412776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i="1" dirty="0"/>
              <a:t>1º pacto: foco em</a:t>
            </a:r>
          </a:p>
          <a:p>
            <a:pPr algn="ctr"/>
            <a:endParaRPr lang="pt-BR" sz="5000" b="1" i="1" dirty="0"/>
          </a:p>
          <a:p>
            <a:pPr algn="ctr"/>
            <a:r>
              <a:rPr lang="pt-BR" sz="5000" b="1" i="1" dirty="0"/>
              <a:t>DEMANDA E OFERTA</a:t>
            </a:r>
          </a:p>
          <a:p>
            <a:pPr algn="ctr"/>
            <a:r>
              <a:rPr lang="pt-BR" sz="5000" b="1" i="1" dirty="0"/>
              <a:t>COBERTURA E QUALIDADE</a:t>
            </a:r>
          </a:p>
        </p:txBody>
      </p:sp>
    </p:spTree>
    <p:extLst>
      <p:ext uri="{BB962C8B-B14F-4D97-AF65-F5344CB8AC3E}">
        <p14:creationId xmlns:p14="http://schemas.microsoft.com/office/powerpoint/2010/main" val="340855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00808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i="1" dirty="0"/>
              <a:t>2º pacto: focar em </a:t>
            </a:r>
          </a:p>
          <a:p>
            <a:pPr algn="ctr"/>
            <a:r>
              <a:rPr lang="pt-BR" sz="5000" b="1" i="1" dirty="0"/>
              <a:t>FOCO NAS VULNERABILIDADES SOCIOASSISTENCIAIS</a:t>
            </a:r>
          </a:p>
        </p:txBody>
      </p:sp>
    </p:spTree>
    <p:extLst>
      <p:ext uri="{BB962C8B-B14F-4D97-AF65-F5344CB8AC3E}">
        <p14:creationId xmlns:p14="http://schemas.microsoft.com/office/powerpoint/2010/main" val="117758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00808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i="1" dirty="0"/>
              <a:t>3º pacto:</a:t>
            </a:r>
          </a:p>
          <a:p>
            <a:pPr algn="ctr"/>
            <a:r>
              <a:rPr lang="pt-BR" sz="5000" b="1" i="1" dirty="0"/>
              <a:t>FORTALECER O USO DE INFORMAÇÕES ESPECÍFICAS DA REALIDADE ESTADUAL</a:t>
            </a:r>
          </a:p>
        </p:txBody>
      </p:sp>
    </p:spTree>
    <p:extLst>
      <p:ext uri="{BB962C8B-B14F-4D97-AF65-F5344CB8AC3E}">
        <p14:creationId xmlns:p14="http://schemas.microsoft.com/office/powerpoint/2010/main" val="228186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8580" y="116632"/>
            <a:ext cx="8063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i="1" dirty="0">
                <a:solidFill>
                  <a:schemeClr val="bg1"/>
                </a:solidFill>
              </a:rPr>
              <a:t>Vamos falar dos nosso pactos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340768"/>
            <a:ext cx="76678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i="1" dirty="0"/>
              <a:t>Qual Vigilância desejamos fazer?</a:t>
            </a:r>
          </a:p>
          <a:p>
            <a:pPr algn="ctr"/>
            <a:r>
              <a:rPr lang="pt-BR" sz="3000" i="1" dirty="0"/>
              <a:t>Que dados queremos monitorar?</a:t>
            </a:r>
          </a:p>
          <a:p>
            <a:pPr algn="ctr"/>
            <a:r>
              <a:rPr lang="pt-BR" sz="3000" i="1" dirty="0"/>
              <a:t>Quais enfoques queremos dar?</a:t>
            </a:r>
          </a:p>
          <a:p>
            <a:endParaRPr lang="pt-BR" sz="3000" i="1" dirty="0"/>
          </a:p>
          <a:p>
            <a:endParaRPr lang="pt-BR" sz="3000" i="1" dirty="0"/>
          </a:p>
          <a:p>
            <a:pPr algn="ctr"/>
            <a:r>
              <a:rPr lang="pt-BR" sz="3000" i="1" dirty="0"/>
              <a:t>REFLETINDO SOBRE QUAL DIAGNÓSTICO SOCIOTERRITORIAL QUEREMOS</a:t>
            </a:r>
          </a:p>
        </p:txBody>
      </p:sp>
    </p:spTree>
    <p:extLst>
      <p:ext uri="{BB962C8B-B14F-4D97-AF65-F5344CB8AC3E}">
        <p14:creationId xmlns:p14="http://schemas.microsoft.com/office/powerpoint/2010/main" val="29348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/>
          </p:nvPr>
        </p:nvGraphicFramePr>
        <p:xfrm>
          <a:off x="3131840" y="3212976"/>
          <a:ext cx="763284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5536" y="76470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Enquanto produto....</a:t>
            </a:r>
          </a:p>
          <a:p>
            <a:pPr marL="625475"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pt-BR" dirty="0"/>
              <a:t>	Sistematiza e organiza as informações do município</a:t>
            </a:r>
          </a:p>
          <a:p>
            <a:pPr marL="625475"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pt-BR" dirty="0"/>
              <a:t>  Deve ser publicado, disponibilizado – dá transparência a política</a:t>
            </a:r>
          </a:p>
          <a:p>
            <a:pPr marL="625475"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pt-BR" dirty="0"/>
              <a:t>  Subsidia e dá legitimidade as decisões da gestão e do plano municipal</a:t>
            </a:r>
          </a:p>
          <a:p>
            <a:pPr marL="625475"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pt-BR" dirty="0"/>
              <a:t>  Guarda a memória – é um retrato da realidade</a:t>
            </a:r>
          </a:p>
          <a:p>
            <a:pPr marL="625475"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pt-BR" dirty="0"/>
              <a:t>  Dá um entendimento único de atuação da Assistência no município</a:t>
            </a:r>
          </a:p>
          <a:p>
            <a:pPr>
              <a:tabLst>
                <a:tab pos="539750" algn="l"/>
              </a:tabLst>
            </a:pPr>
            <a:endParaRPr lang="pt-BR" dirty="0"/>
          </a:p>
          <a:p>
            <a:pPr>
              <a:tabLst>
                <a:tab pos="539750" algn="l"/>
              </a:tabLst>
            </a:pPr>
            <a:r>
              <a:rPr lang="pt-BR" dirty="0"/>
              <a:t>Enquanto processo...</a:t>
            </a:r>
          </a:p>
          <a:p>
            <a:pPr marL="625475"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pt-BR" dirty="0"/>
              <a:t>	Engloba diversos atores, mobiliza gestão, serviços, programas, projetos, atores externos, comunidade local, universidades, especialistas, usuários, conselheiros</a:t>
            </a:r>
          </a:p>
          <a:p>
            <a:pPr marL="625475"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pt-BR" dirty="0"/>
              <a:t>  Reflexão geral sobre a realidade, inclusive por parte dos técnicos que atuam na ponta no intuito de </a:t>
            </a:r>
            <a:r>
              <a:rPr lang="pt-BR" dirty="0" err="1"/>
              <a:t>resignificar</a:t>
            </a:r>
            <a:r>
              <a:rPr lang="pt-BR" dirty="0"/>
              <a:t> sua prática profissional</a:t>
            </a:r>
          </a:p>
          <a:p>
            <a:pPr marL="625475"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pt-BR" dirty="0"/>
              <a:t>  Permite aproximar a gestão e os serviços</a:t>
            </a:r>
          </a:p>
          <a:p>
            <a:pPr>
              <a:tabLst>
                <a:tab pos="539750" algn="l"/>
              </a:tabLs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116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xaPWGJGeXd41tNWKbFGpNDqRcUPFajgT7Od6yieHt_rR8XTX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88034"/>
            <a:ext cx="4896544" cy="297290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995936" y="7647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Formações específicas</a:t>
            </a:r>
          </a:p>
          <a:p>
            <a:r>
              <a:rPr lang="pt-BR" dirty="0"/>
              <a:t>Conhecimento técnico</a:t>
            </a:r>
          </a:p>
          <a:p>
            <a:r>
              <a:rPr lang="pt-BR" dirty="0"/>
              <a:t>Conhecimento do SUAS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9532" y="4660938"/>
            <a:ext cx="4140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Facilidade com ler informações, sistemas informatizados, programas de computador como </a:t>
            </a:r>
            <a:r>
              <a:rPr lang="pt-BR" dirty="0" err="1"/>
              <a:t>excel</a:t>
            </a:r>
            <a:r>
              <a:rPr lang="pt-BR" dirty="0"/>
              <a:t>,</a:t>
            </a:r>
          </a:p>
          <a:p>
            <a:r>
              <a:rPr lang="pt-BR" dirty="0"/>
              <a:t>Fazer a tradução entre o técnico e o político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28184" y="442433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Pró-ativo</a:t>
            </a:r>
            <a:endParaRPr lang="pt-BR" dirty="0"/>
          </a:p>
          <a:p>
            <a:r>
              <a:rPr lang="pt-BR" dirty="0"/>
              <a:t>Olhar estratégico</a:t>
            </a:r>
          </a:p>
          <a:p>
            <a:r>
              <a:rPr lang="pt-BR" dirty="0"/>
              <a:t>Atitude investigativa</a:t>
            </a:r>
          </a:p>
        </p:txBody>
      </p:sp>
    </p:spTree>
    <p:extLst>
      <p:ext uri="{BB962C8B-B14F-4D97-AF65-F5344CB8AC3E}">
        <p14:creationId xmlns:p14="http://schemas.microsoft.com/office/powerpoint/2010/main" val="318959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00808"/>
            <a:ext cx="8064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i="1" dirty="0"/>
              <a:t>4º pacto:</a:t>
            </a:r>
          </a:p>
          <a:p>
            <a:pPr algn="ctr"/>
            <a:r>
              <a:rPr lang="pt-BR" sz="5000" b="1" i="1" dirty="0"/>
              <a:t>QUE SEJA PRODUTO E PROCESSO </a:t>
            </a:r>
          </a:p>
        </p:txBody>
      </p:sp>
    </p:spTree>
    <p:extLst>
      <p:ext uri="{BB962C8B-B14F-4D97-AF65-F5344CB8AC3E}">
        <p14:creationId xmlns:p14="http://schemas.microsoft.com/office/powerpoint/2010/main" val="654015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00808"/>
            <a:ext cx="8064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i="1" dirty="0"/>
              <a:t>5º pacto:</a:t>
            </a:r>
          </a:p>
          <a:p>
            <a:pPr algn="ctr"/>
            <a:r>
              <a:rPr lang="pt-BR" sz="5000" b="1" i="1" dirty="0"/>
              <a:t>FORTALECER AS EQUIPES DE VIGILÂNCIA</a:t>
            </a:r>
          </a:p>
        </p:txBody>
      </p:sp>
    </p:spTree>
    <p:extLst>
      <p:ext uri="{BB962C8B-B14F-4D97-AF65-F5344CB8AC3E}">
        <p14:creationId xmlns:p14="http://schemas.microsoft.com/office/powerpoint/2010/main" val="386706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196752"/>
            <a:ext cx="835292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7504" y="1340768"/>
            <a:ext cx="8784976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>
                <a:solidFill>
                  <a:schemeClr val="tx1"/>
                </a:solidFill>
                <a:sym typeface="Wingdings" panose="05000000000000000000" pitchFamily="2" charset="2"/>
              </a:rPr>
              <a:t>Diagnóstico </a:t>
            </a:r>
            <a:r>
              <a:rPr lang="pt-BR" sz="3000" dirty="0" err="1">
                <a:solidFill>
                  <a:schemeClr val="tx1"/>
                </a:solidFill>
                <a:sym typeface="Wingdings" panose="05000000000000000000" pitchFamily="2" charset="2"/>
              </a:rPr>
              <a:t>Socioterrial</a:t>
            </a:r>
            <a:r>
              <a:rPr lang="pt-BR" sz="3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pt-BR" sz="3000" dirty="0">
              <a:solidFill>
                <a:schemeClr val="tx1"/>
              </a:solidFill>
            </a:endParaRPr>
          </a:p>
          <a:p>
            <a:pPr lvl="1"/>
            <a:r>
              <a:rPr lang="pt-BR" sz="3000" dirty="0">
                <a:solidFill>
                  <a:schemeClr val="tx1"/>
                </a:solidFill>
              </a:rPr>
              <a:t>Obrigatório desde a PNAS 2004, reiterado pela NOB 2005 e 2012</a:t>
            </a:r>
          </a:p>
          <a:p>
            <a:pPr lvl="1"/>
            <a:r>
              <a:rPr lang="pt-BR" sz="3000" dirty="0">
                <a:solidFill>
                  <a:schemeClr val="tx1"/>
                </a:solidFill>
              </a:rPr>
              <a:t>Compõe obrigatoriamente o Plano de Assistência Social</a:t>
            </a:r>
          </a:p>
          <a:p>
            <a:pPr lvl="1"/>
            <a:r>
              <a:rPr lang="pt-BR" sz="3000" dirty="0">
                <a:solidFill>
                  <a:srgbClr val="FF0000"/>
                </a:solidFill>
              </a:rPr>
              <a:t>Deveria ser revisto a cada 4 anos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8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ta: Curva para Baixo 25"/>
          <p:cNvSpPr/>
          <p:nvPr/>
        </p:nvSpPr>
        <p:spPr>
          <a:xfrm rot="10800000">
            <a:off x="1513646" y="4352015"/>
            <a:ext cx="6264696" cy="21602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: Curva para Baixo 23"/>
          <p:cNvSpPr/>
          <p:nvPr/>
        </p:nvSpPr>
        <p:spPr>
          <a:xfrm>
            <a:off x="1466363" y="355423"/>
            <a:ext cx="6264696" cy="21602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olagem: Vertical 4"/>
          <p:cNvSpPr/>
          <p:nvPr/>
        </p:nvSpPr>
        <p:spPr>
          <a:xfrm>
            <a:off x="1466363" y="2357349"/>
            <a:ext cx="2016224" cy="1728192"/>
          </a:xfrm>
          <a:prstGeom prst="vertic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Diagnóstico </a:t>
            </a:r>
            <a:r>
              <a:rPr lang="pt-BR" dirty="0" err="1"/>
              <a:t>Socioterritorial</a:t>
            </a:r>
            <a:r>
              <a:rPr lang="pt-BR" dirty="0"/>
              <a:t> dos Estados </a:t>
            </a:r>
          </a:p>
        </p:txBody>
      </p:sp>
      <p:cxnSp>
        <p:nvCxnSpPr>
          <p:cNvPr id="7" name="Conector de Seta Reta 6"/>
          <p:cNvCxnSpPr>
            <a:cxnSpLocks/>
          </p:cNvCxnSpPr>
          <p:nvPr/>
        </p:nvCxnSpPr>
        <p:spPr>
          <a:xfrm>
            <a:off x="3323281" y="3212976"/>
            <a:ext cx="648072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lagem: Vertical 8"/>
          <p:cNvSpPr/>
          <p:nvPr/>
        </p:nvSpPr>
        <p:spPr>
          <a:xfrm>
            <a:off x="3971353" y="2357349"/>
            <a:ext cx="2016224" cy="1728192"/>
          </a:xfrm>
          <a:prstGeom prst="vertic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Plano de Assistência Social</a:t>
            </a:r>
          </a:p>
        </p:txBody>
      </p:sp>
      <p:sp>
        <p:nvSpPr>
          <p:cNvPr id="10" name="Rolagem: Vertical 9"/>
          <p:cNvSpPr/>
          <p:nvPr/>
        </p:nvSpPr>
        <p:spPr>
          <a:xfrm>
            <a:off x="3318664" y="404664"/>
            <a:ext cx="1588793" cy="1368152"/>
          </a:xfrm>
          <a:prstGeom prst="vertic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PPA – LDO - LOA</a:t>
            </a:r>
          </a:p>
        </p:txBody>
      </p:sp>
      <p:sp>
        <p:nvSpPr>
          <p:cNvPr id="11" name="Rolagem: Vertical 10"/>
          <p:cNvSpPr/>
          <p:nvPr/>
        </p:nvSpPr>
        <p:spPr>
          <a:xfrm>
            <a:off x="6631512" y="188639"/>
            <a:ext cx="2101663" cy="1517997"/>
          </a:xfrm>
          <a:prstGeom prst="vertic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Pacto de Aprimoramento dos Estados</a:t>
            </a:r>
          </a:p>
        </p:txBody>
      </p:sp>
      <p:sp>
        <p:nvSpPr>
          <p:cNvPr id="12" name="Rolagem: Vertical 11"/>
          <p:cNvSpPr/>
          <p:nvPr/>
        </p:nvSpPr>
        <p:spPr>
          <a:xfrm>
            <a:off x="6504523" y="2564904"/>
            <a:ext cx="2101663" cy="1656184"/>
          </a:xfrm>
          <a:prstGeom prst="vertic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Pacto de Aprimoramento dos Municípios</a:t>
            </a:r>
          </a:p>
        </p:txBody>
      </p:sp>
      <p:sp>
        <p:nvSpPr>
          <p:cNvPr id="13" name="Rolagem: Vertical 12"/>
          <p:cNvSpPr/>
          <p:nvPr/>
        </p:nvSpPr>
        <p:spPr>
          <a:xfrm>
            <a:off x="5292080" y="4526058"/>
            <a:ext cx="1573024" cy="1656184"/>
          </a:xfrm>
          <a:prstGeom prst="vertic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Plano Decenal</a:t>
            </a:r>
          </a:p>
        </p:txBody>
      </p:sp>
      <p:cxnSp>
        <p:nvCxnSpPr>
          <p:cNvPr id="14" name="Conector de Seta Reta 13"/>
          <p:cNvCxnSpPr>
            <a:cxnSpLocks/>
          </p:cNvCxnSpPr>
          <p:nvPr/>
        </p:nvCxnSpPr>
        <p:spPr>
          <a:xfrm flipH="1" flipV="1">
            <a:off x="4907457" y="1628800"/>
            <a:ext cx="384624" cy="64807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cxnSpLocks/>
          </p:cNvCxnSpPr>
          <p:nvPr/>
        </p:nvCxnSpPr>
        <p:spPr>
          <a:xfrm flipV="1">
            <a:off x="5565030" y="1529257"/>
            <a:ext cx="931220" cy="67487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/>
          </p:cNvCxnSpPr>
          <p:nvPr/>
        </p:nvCxnSpPr>
        <p:spPr>
          <a:xfrm flipV="1">
            <a:off x="5930806" y="3392995"/>
            <a:ext cx="630489" cy="1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cxnSpLocks/>
          </p:cNvCxnSpPr>
          <p:nvPr/>
        </p:nvCxnSpPr>
        <p:spPr>
          <a:xfrm>
            <a:off x="5855030" y="4085541"/>
            <a:ext cx="238231" cy="40557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0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716016" y="4725144"/>
            <a:ext cx="3384376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539552" y="1700808"/>
            <a:ext cx="2880320" cy="5040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4499992" y="1596862"/>
            <a:ext cx="3384376" cy="2480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971600" y="4801762"/>
            <a:ext cx="201622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971600" y="3865658"/>
            <a:ext cx="201622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971600" y="1921442"/>
            <a:ext cx="201622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971600" y="5737866"/>
            <a:ext cx="201622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71600" y="4936486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Benefícios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71600" y="1916832"/>
            <a:ext cx="18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Demandas de Proteção Social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71600" y="5737866"/>
            <a:ext cx="18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Participação Social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71600" y="4009674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Serviços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71600" y="2857546"/>
            <a:ext cx="201622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344269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Modelos conceitual para de Indicadores do SUAS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71600" y="2992270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Gestão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148064" y="1681351"/>
            <a:ext cx="252028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Eficiência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Eficácia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Efetividade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Qualidade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Cobertura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Incidência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39552" y="119675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/>
              <a:t>Dimensões Substantivas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716016" y="432503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Modelo Lógico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788024" y="4922258"/>
            <a:ext cx="3240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Estrutura/Recursos/Insumos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Processos/Ações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Produtos/Resultados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716016" y="116481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Critérios Avaliativos</a:t>
            </a:r>
          </a:p>
        </p:txBody>
      </p:sp>
    </p:spTree>
    <p:extLst>
      <p:ext uri="{BB962C8B-B14F-4D97-AF65-F5344CB8AC3E}">
        <p14:creationId xmlns:p14="http://schemas.microsoft.com/office/powerpoint/2010/main" val="874458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00808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i="1" dirty="0"/>
              <a:t>5º pacto:</a:t>
            </a:r>
          </a:p>
          <a:p>
            <a:pPr algn="ctr"/>
            <a:r>
              <a:rPr lang="pt-BR" sz="5000" b="1" i="1" dirty="0"/>
              <a:t>QUE ESTEJA VINCULADO AO PROCESSO DE PLANEJAMENTO E GESTÃO</a:t>
            </a:r>
          </a:p>
        </p:txBody>
      </p:sp>
    </p:spTree>
    <p:extLst>
      <p:ext uri="{BB962C8B-B14F-4D97-AF65-F5344CB8AC3E}">
        <p14:creationId xmlns:p14="http://schemas.microsoft.com/office/powerpoint/2010/main" val="299968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892480" cy="50405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www.cooperativasdegalicia.com/webs/mbp/imaxes/lu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7" y="1844824"/>
            <a:ext cx="28803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195753" y="2161599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 Vigilância </a:t>
            </a:r>
            <a:r>
              <a:rPr lang="pt-BR" sz="2800" dirty="0" err="1"/>
              <a:t>Socioassistencial</a:t>
            </a:r>
            <a:r>
              <a:rPr lang="pt-BR" sz="2800" dirty="0"/>
              <a:t> é um olhar estratégico, </a:t>
            </a:r>
            <a:r>
              <a:rPr lang="pt-BR" sz="2800" dirty="0" err="1"/>
              <a:t>racionalizador</a:t>
            </a:r>
            <a:r>
              <a:rPr lang="pt-BR" sz="2800" dirty="0"/>
              <a:t> , cuidadoso, atento, vigilante sobre a Assistência Social !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16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>
                <a:solidFill>
                  <a:schemeClr val="bg1"/>
                </a:solidFill>
              </a:rPr>
              <a:t>Vigilância Socioassistencial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8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8632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i="1">
                <a:solidFill>
                  <a:schemeClr val="bg1"/>
                </a:solidFill>
              </a:rPr>
              <a:t>Vigilância Socioassistencial Impactos</a:t>
            </a:r>
            <a:endParaRPr lang="pt-BR" sz="3000" b="1" i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196752"/>
            <a:ext cx="8352928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sz="3600">
                <a:solidFill>
                  <a:schemeClr val="tx1"/>
                </a:solidFill>
              </a:rPr>
              <a:t>Qualificação da gestão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sz="3600">
                <a:solidFill>
                  <a:schemeClr val="tx1"/>
                </a:solidFill>
              </a:rPr>
              <a:t>Qualificação dos serviços socioassistenciais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sz="3600">
                <a:solidFill>
                  <a:schemeClr val="tx1"/>
                </a:solidFill>
              </a:rPr>
              <a:t>Adequação da Oferta a Demanda</a:t>
            </a:r>
            <a:endParaRPr lang="pt-BR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sz="3600">
                <a:solidFill>
                  <a:schemeClr val="tx1"/>
                </a:solidFill>
              </a:rPr>
              <a:t>Transformar o fazer social em uma ação estratégica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sz="3600">
                <a:solidFill>
                  <a:schemeClr val="tx1"/>
                </a:solidFill>
              </a:rPr>
              <a:t>Dar racionalidade ao Sistema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sz="3600">
                <a:solidFill>
                  <a:schemeClr val="tx1"/>
                </a:solidFill>
              </a:rPr>
              <a:t>Auxiliar as proteções sociais no seu fazer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2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197380" y="3029508"/>
            <a:ext cx="9055140" cy="2703747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bg1"/>
                </a:solidFill>
              </a:rPr>
              <a:t>Vigilância Socioassistencial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1143000"/>
            <a:ext cx="885698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i="1" dirty="0">
              <a:solidFill>
                <a:schemeClr val="tx1"/>
              </a:solidFill>
              <a:latin typeface="Cambria" pitchFamily="18" charset="0"/>
            </a:endParaRPr>
          </a:p>
          <a:p>
            <a:pPr marL="914400" lvl="1" indent="-514350">
              <a:buFont typeface="Arial" pitchFamily="34" charset="0"/>
              <a:buAutoNum type="alphaLcParenR"/>
            </a:pPr>
            <a:r>
              <a:rPr lang="pt-BR" i="1" dirty="0">
                <a:solidFill>
                  <a:schemeClr val="tx1"/>
                </a:solidFill>
                <a:latin typeface="Cambria" pitchFamily="18" charset="0"/>
              </a:rPr>
              <a:t>sobre as </a:t>
            </a:r>
            <a:r>
              <a:rPr lang="pt-BR" sz="3200" i="1" dirty="0">
                <a:solidFill>
                  <a:srgbClr val="FF0000"/>
                </a:solidFill>
                <a:latin typeface="Cambria" pitchFamily="18" charset="0"/>
              </a:rPr>
              <a:t>situações de vulnerabilidade e risco </a:t>
            </a:r>
            <a:r>
              <a:rPr lang="pt-BR" i="1" dirty="0">
                <a:solidFill>
                  <a:schemeClr val="tx1"/>
                </a:solidFill>
                <a:latin typeface="Cambria" pitchFamily="18" charset="0"/>
              </a:rPr>
              <a:t>que incidem sobre famílias e indivíduos; </a:t>
            </a:r>
          </a:p>
          <a:p>
            <a:pPr marL="400050" lvl="1"/>
            <a:endParaRPr lang="pt-BR" i="1" dirty="0">
              <a:solidFill>
                <a:schemeClr val="tx1"/>
              </a:solidFill>
              <a:latin typeface="Cambria" pitchFamily="18" charset="0"/>
            </a:endParaRPr>
          </a:p>
          <a:p>
            <a:pPr marL="914400" lvl="1" indent="-514350">
              <a:buFont typeface="Arial" pitchFamily="34" charset="0"/>
              <a:buAutoNum type="alphaLcParenR"/>
            </a:pPr>
            <a:r>
              <a:rPr lang="pt-BR" i="1" dirty="0">
                <a:solidFill>
                  <a:schemeClr val="tx1"/>
                </a:solidFill>
                <a:latin typeface="Cambria" pitchFamily="18" charset="0"/>
              </a:rPr>
              <a:t>sobre os </a:t>
            </a:r>
            <a:r>
              <a:rPr lang="pt-BR" sz="3200" i="1" dirty="0">
                <a:solidFill>
                  <a:srgbClr val="FF0000"/>
                </a:solidFill>
                <a:latin typeface="Cambria" pitchFamily="18" charset="0"/>
              </a:rPr>
              <a:t>padrões de oferta </a:t>
            </a:r>
            <a:r>
              <a:rPr lang="pt-BR" i="1" dirty="0">
                <a:solidFill>
                  <a:schemeClr val="tx1"/>
                </a:solidFill>
                <a:latin typeface="Cambria" pitchFamily="18" charset="0"/>
              </a:rPr>
              <a:t>dos serviços e benefícios socioassistenciais, considerando questões afetas ao padrão de financiamento, ao tipo, volume, localização e qualidade das ofertas e das respectivas condições de acesso.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151" y="260648"/>
            <a:ext cx="9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-180528" y="-243408"/>
            <a:ext cx="950505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05166" y="1803588"/>
            <a:ext cx="8875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6" name="Título 4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772400" cy="1470025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683568" y="2828528"/>
            <a:ext cx="7488832" cy="1752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000" dirty="0">
                <a:solidFill>
                  <a:schemeClr val="tx1"/>
                </a:solidFill>
              </a:rPr>
              <a:t>Coordenação-Geral de Planejamento e Vigilância Socioassistencial</a:t>
            </a:r>
          </a:p>
          <a:p>
            <a:pPr marL="0" indent="0" algn="l">
              <a:buNone/>
            </a:pPr>
            <a:r>
              <a:rPr lang="pt-BR" sz="2000" dirty="0">
                <a:solidFill>
                  <a:schemeClr val="tx1"/>
                </a:solidFill>
              </a:rPr>
              <a:t>E-mail: vigilanciasocial@mds.gov.br</a:t>
            </a:r>
          </a:p>
        </p:txBody>
      </p:sp>
    </p:spTree>
    <p:extLst>
      <p:ext uri="{BB962C8B-B14F-4D97-AF65-F5344CB8AC3E}">
        <p14:creationId xmlns:p14="http://schemas.microsoft.com/office/powerpoint/2010/main" val="117481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75402" y="1523405"/>
            <a:ext cx="4933212" cy="1339550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44030" y="1928096"/>
            <a:ext cx="4105275" cy="4349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/>
              <a:t>EQUIPAMENTOS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44030" y="3150471"/>
            <a:ext cx="4105275" cy="4000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/>
              <a:t>SERVIÇOS / ATIVIDADES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44030" y="4372846"/>
            <a:ext cx="4105275" cy="40011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ATENDIMENTOS</a:t>
            </a:r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2579180" y="2504359"/>
            <a:ext cx="433387" cy="503237"/>
          </a:xfrm>
          <a:prstGeom prst="downArrow">
            <a:avLst>
              <a:gd name="adj1" fmla="val 50000"/>
              <a:gd name="adj2" fmla="val 29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2579180" y="3729909"/>
            <a:ext cx="433387" cy="503237"/>
          </a:xfrm>
          <a:prstGeom prst="downArrow">
            <a:avLst>
              <a:gd name="adj1" fmla="val 50000"/>
              <a:gd name="adj2" fmla="val 29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42844" y="1248154"/>
            <a:ext cx="8820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Perspectiva de </a:t>
            </a:r>
            <a:r>
              <a:rPr lang="pt-BR" sz="2000" cap="all" dirty="0">
                <a:solidFill>
                  <a:srgbClr val="FF0000"/>
                </a:solidFill>
              </a:rPr>
              <a:t>desenvolvimento</a:t>
            </a:r>
            <a:r>
              <a:rPr lang="pt-BR" dirty="0"/>
              <a:t> do monitoramento do SUAS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4958842" y="3236196"/>
            <a:ext cx="50006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5601780" y="2879009"/>
            <a:ext cx="2714625" cy="1323439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Tipificação Nacional de Serviços Socioassistenciais – Censo SUAS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38119" y="266923"/>
            <a:ext cx="8229600" cy="7858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 i="1" dirty="0">
                <a:latin typeface="+mj-lt"/>
                <a:ea typeface="+mj-ea"/>
                <a:cs typeface="+mj-cs"/>
              </a:rPr>
              <a:t>O que é monitorado?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4958842" y="1999534"/>
            <a:ext cx="500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20" name="Text Box 4"/>
          <p:cNvSpPr txBox="1">
            <a:spLocks noChangeArrowheads="1"/>
          </p:cNvSpPr>
          <p:nvPr/>
        </p:nvSpPr>
        <p:spPr bwMode="auto">
          <a:xfrm>
            <a:off x="5601780" y="1928096"/>
            <a:ext cx="2714625" cy="70788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Normas Operacionais – CADSUAS e Censo SUAS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4958853" y="4428422"/>
            <a:ext cx="500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01791" y="4285546"/>
            <a:ext cx="2714625" cy="10156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Volume da Oferta- Registro Mensal de Atendimentos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585200" y="4993432"/>
            <a:ext cx="433387" cy="503237"/>
          </a:xfrm>
          <a:prstGeom prst="downArrow">
            <a:avLst>
              <a:gd name="adj1" fmla="val 50000"/>
              <a:gd name="adj2" fmla="val 29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43235" y="5569496"/>
            <a:ext cx="4105275" cy="40011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USUÁRIOS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4958853" y="5672302"/>
            <a:ext cx="500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01791" y="5529426"/>
            <a:ext cx="2714625" cy="70788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Prontuário SUAS/</a:t>
            </a:r>
          </a:p>
          <a:p>
            <a:pPr algn="ctr"/>
            <a:r>
              <a:rPr lang="pt-BR" sz="2000" dirty="0"/>
              <a:t>Pesquisa de Satisfação</a:t>
            </a:r>
          </a:p>
        </p:txBody>
      </p:sp>
    </p:spTree>
    <p:extLst>
      <p:ext uri="{BB962C8B-B14F-4D97-AF65-F5344CB8AC3E}">
        <p14:creationId xmlns:p14="http://schemas.microsoft.com/office/powerpoint/2010/main" val="4206733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16632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i="1" dirty="0">
                <a:solidFill>
                  <a:schemeClr val="bg1"/>
                </a:solidFill>
              </a:rPr>
              <a:t>Foco na dimensão QUALIDADE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5536" y="1340768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/>
              <a:t>Resolução dos Casos Insatisfatórios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/>
              <a:t>Metas de Desenvolvimento dos CRAS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/>
              <a:t>Índices de Desenvolvimento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/>
              <a:t>Instituição de um modelo de monitoramento dos Estados focado no Plano de Apoio e no Plano de Providências</a:t>
            </a:r>
          </a:p>
          <a:p>
            <a:pPr algn="ctr"/>
            <a:r>
              <a:rPr lang="pt-BR" sz="1600" i="1" dirty="0"/>
              <a:t>(Art. 41. O Plano de Apoio decorre do Plano de Providências dos Estados, do Distrito Federal e dos Municípios e consiste no instrumento de planejamento do assessoramento técnico e, quando for o caso, financeiro, para a superação das dificuldades dos entes federados </a:t>
            </a:r>
            <a:r>
              <a:rPr lang="pt-BR" sz="1600" i="1" dirty="0">
                <a:solidFill>
                  <a:srgbClr val="FF0000"/>
                </a:solidFill>
              </a:rPr>
              <a:t>na gestão e execução dos serviços, programas, projetos e benefícios socioassistenciais</a:t>
            </a:r>
            <a:r>
              <a:rPr lang="pt-BR" sz="1600" i="1" dirty="0"/>
              <a:t>.)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6621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75876" y="799852"/>
            <a:ext cx="3530799" cy="5904656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249113" y="332656"/>
            <a:ext cx="8715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i="1" dirty="0">
                <a:latin typeface="+mj-lt"/>
                <a:cs typeface="+mn-cs"/>
              </a:rPr>
              <a:t>Adequação da Oferta às Necessidades da População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215775" y="1340768"/>
            <a:ext cx="8715375" cy="450056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4863" y="1840830"/>
            <a:ext cx="255976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Demanda para Serviços e Benefícios </a:t>
            </a:r>
            <a:r>
              <a:rPr lang="pt-BR" b="1" dirty="0" err="1"/>
              <a:t>Socioassistenciais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92550" y="1877343"/>
            <a:ext cx="2428875" cy="923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Ofertas da Política Assistência Social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71950" y="3106068"/>
            <a:ext cx="1571625" cy="646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Serviços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71950" y="4053805"/>
            <a:ext cx="1571625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Benefícios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78300" y="4982493"/>
            <a:ext cx="1571625" cy="646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Programas e Projetos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249988" y="3369593"/>
            <a:ext cx="1500187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Proteção Básica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249988" y="3899818"/>
            <a:ext cx="1500187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Proteção Especial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66650" y="3239418"/>
            <a:ext cx="19399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Necessidades de Proteção Social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62384" y="4721721"/>
            <a:ext cx="1944216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/>
              <a:t>Riscos e Vulnerabilidades</a:t>
            </a:r>
          </a:p>
        </p:txBody>
      </p:sp>
      <p:sp>
        <p:nvSpPr>
          <p:cNvPr id="13" name="Seta para cima 12"/>
          <p:cNvSpPr/>
          <p:nvPr/>
        </p:nvSpPr>
        <p:spPr>
          <a:xfrm>
            <a:off x="1728191" y="2798093"/>
            <a:ext cx="214313" cy="35718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/>
          </a:p>
        </p:txBody>
      </p:sp>
      <p:sp>
        <p:nvSpPr>
          <p:cNvPr id="14" name="Seta para cima 13"/>
          <p:cNvSpPr/>
          <p:nvPr/>
        </p:nvSpPr>
        <p:spPr>
          <a:xfrm>
            <a:off x="1728191" y="4257154"/>
            <a:ext cx="214313" cy="35718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/>
          </a:p>
        </p:txBody>
      </p:sp>
      <p:cxnSp>
        <p:nvCxnSpPr>
          <p:cNvPr id="16" name="Conector angulado 15"/>
          <p:cNvCxnSpPr>
            <a:endCxn id="6" idx="1"/>
          </p:cNvCxnSpPr>
          <p:nvPr/>
        </p:nvCxnSpPr>
        <p:spPr>
          <a:xfrm rot="16200000" flipH="1">
            <a:off x="4689350" y="2945730"/>
            <a:ext cx="679450" cy="28575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do 17"/>
          <p:cNvCxnSpPr>
            <a:endCxn id="7" idx="1"/>
          </p:cNvCxnSpPr>
          <p:nvPr/>
        </p:nvCxnSpPr>
        <p:spPr>
          <a:xfrm rot="16200000" flipH="1">
            <a:off x="4313112" y="3412456"/>
            <a:ext cx="1431925" cy="28575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/>
          <p:nvPr/>
        </p:nvCxnSpPr>
        <p:spPr>
          <a:xfrm rot="16200000" flipH="1">
            <a:off x="3837656" y="3911724"/>
            <a:ext cx="2395538" cy="28575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6" idx="3"/>
            <a:endCxn id="9" idx="1"/>
          </p:cNvCxnSpPr>
          <p:nvPr/>
        </p:nvCxnSpPr>
        <p:spPr>
          <a:xfrm>
            <a:off x="6743575" y="3429124"/>
            <a:ext cx="506413" cy="789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6" idx="3"/>
            <a:endCxn id="10" idx="1"/>
          </p:cNvCxnSpPr>
          <p:nvPr/>
        </p:nvCxnSpPr>
        <p:spPr>
          <a:xfrm>
            <a:off x="6743575" y="3429124"/>
            <a:ext cx="506413" cy="6091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ta para a direita 32"/>
          <p:cNvSpPr/>
          <p:nvPr/>
        </p:nvSpPr>
        <p:spPr>
          <a:xfrm>
            <a:off x="3178050" y="2247875"/>
            <a:ext cx="1571625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/>
          </a:p>
        </p:txBody>
      </p:sp>
      <p:sp>
        <p:nvSpPr>
          <p:cNvPr id="11285" name="CaixaDeTexto 40"/>
          <p:cNvSpPr txBox="1">
            <a:spLocks noChangeArrowheads="1"/>
          </p:cNvSpPr>
          <p:nvPr/>
        </p:nvSpPr>
        <p:spPr bwMode="auto">
          <a:xfrm>
            <a:off x="225300" y="137251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7030A0"/>
                </a:solidFill>
              </a:rPr>
              <a:t>TERRITÓRIO</a:t>
            </a:r>
          </a:p>
        </p:txBody>
      </p:sp>
      <p:sp>
        <p:nvSpPr>
          <p:cNvPr id="11286" name="CaixaDeTexto 41"/>
          <p:cNvSpPr txBox="1">
            <a:spLocks noChangeArrowheads="1"/>
          </p:cNvSpPr>
          <p:nvPr/>
        </p:nvSpPr>
        <p:spPr bwMode="auto">
          <a:xfrm>
            <a:off x="261813" y="5444455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7030A0"/>
                </a:solidFill>
              </a:rPr>
              <a:t>TERRITÓRIO</a:t>
            </a:r>
          </a:p>
        </p:txBody>
      </p:sp>
      <p:sp>
        <p:nvSpPr>
          <p:cNvPr id="11287" name="CaixaDeTexto 42"/>
          <p:cNvSpPr txBox="1">
            <a:spLocks noChangeArrowheads="1"/>
          </p:cNvSpPr>
          <p:nvPr/>
        </p:nvSpPr>
        <p:spPr bwMode="auto">
          <a:xfrm>
            <a:off x="7535738" y="547144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>
                <a:solidFill>
                  <a:srgbClr val="7030A0"/>
                </a:solidFill>
              </a:rPr>
              <a:t>TERRITÓRIO</a:t>
            </a:r>
          </a:p>
        </p:txBody>
      </p:sp>
      <p:sp>
        <p:nvSpPr>
          <p:cNvPr id="11288" name="CaixaDeTexto 43"/>
          <p:cNvSpPr txBox="1">
            <a:spLocks noChangeArrowheads="1"/>
          </p:cNvSpPr>
          <p:nvPr/>
        </p:nvSpPr>
        <p:spPr bwMode="auto">
          <a:xfrm>
            <a:off x="7502400" y="138204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7030A0"/>
                </a:solidFill>
              </a:rPr>
              <a:t>TERRITÓRIO</a:t>
            </a:r>
          </a:p>
        </p:txBody>
      </p:sp>
    </p:spTree>
    <p:extLst>
      <p:ext uri="{BB962C8B-B14F-4D97-AF65-F5344CB8AC3E}">
        <p14:creationId xmlns:p14="http://schemas.microsoft.com/office/powerpoint/2010/main" val="3188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72208" y="116632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i="1" dirty="0">
                <a:solidFill>
                  <a:schemeClr val="bg1"/>
                </a:solidFill>
              </a:rPr>
              <a:t>Voltando ao Início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8520" y="11247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Calibri-Italic"/>
              </a:rPr>
              <a:t>Os serviços </a:t>
            </a:r>
            <a:r>
              <a:rPr lang="pt-BR" i="1" dirty="0" err="1">
                <a:latin typeface="Calibri-Italic"/>
              </a:rPr>
              <a:t>socioassistenciais</a:t>
            </a:r>
            <a:r>
              <a:rPr lang="pt-BR" i="1" dirty="0">
                <a:latin typeface="Calibri-Italic"/>
              </a:rPr>
              <a:t> no SUAS são organizados segundo as seguintes</a:t>
            </a:r>
          </a:p>
          <a:p>
            <a:pPr algn="ctr"/>
            <a:r>
              <a:rPr lang="pt-BR" i="1" dirty="0">
                <a:latin typeface="Calibri-Italic"/>
              </a:rPr>
              <a:t>referências: vigilância social, proteção social e defesa social e institucional:</a:t>
            </a:r>
          </a:p>
          <a:p>
            <a:pPr algn="ctr"/>
            <a:endParaRPr lang="pt-BR" i="1" dirty="0">
              <a:latin typeface="Calibri-Italic"/>
            </a:endParaRPr>
          </a:p>
          <a:p>
            <a:pPr algn="ctr"/>
            <a:r>
              <a:rPr lang="pt-BR" i="1" dirty="0">
                <a:latin typeface="Calibri-Italic"/>
              </a:rPr>
              <a:t>• Vigilância Social: refere-se </a:t>
            </a:r>
            <a:r>
              <a:rPr lang="pt-BR" b="1" i="1" dirty="0">
                <a:latin typeface="Calibri-Italic"/>
              </a:rPr>
              <a:t>à produção, sistematização de informações,</a:t>
            </a:r>
          </a:p>
          <a:p>
            <a:pPr algn="ctr"/>
            <a:r>
              <a:rPr lang="pt-BR" b="1" i="1" dirty="0">
                <a:latin typeface="Calibri-Italic"/>
              </a:rPr>
              <a:t>indicadores e índices </a:t>
            </a:r>
            <a:r>
              <a:rPr lang="pt-BR" b="1" i="1" dirty="0" err="1">
                <a:latin typeface="Calibri-Italic"/>
              </a:rPr>
              <a:t>territorializados</a:t>
            </a:r>
            <a:r>
              <a:rPr lang="pt-BR" b="1" i="1" dirty="0">
                <a:latin typeface="Calibri-Italic"/>
              </a:rPr>
              <a:t> das situações de vulnerabilidade</a:t>
            </a:r>
          </a:p>
          <a:p>
            <a:pPr algn="ctr"/>
            <a:r>
              <a:rPr lang="pt-BR" b="1" i="1" dirty="0">
                <a:latin typeface="Calibri-Italic"/>
              </a:rPr>
              <a:t>e risco pessoal e social que incidem sobre famílias/pessoas</a:t>
            </a:r>
            <a:r>
              <a:rPr lang="pt-BR" i="1" dirty="0">
                <a:latin typeface="Calibri-Italic"/>
              </a:rPr>
              <a:t> nos</a:t>
            </a:r>
          </a:p>
          <a:p>
            <a:pPr algn="ctr"/>
            <a:r>
              <a:rPr lang="pt-BR" i="1" dirty="0">
                <a:latin typeface="Calibri-Italic"/>
              </a:rPr>
              <a:t>diferentes ciclos da vida (crianças, adolescentes, jovens, adultos e idosos);</a:t>
            </a:r>
          </a:p>
          <a:p>
            <a:pPr algn="ctr"/>
            <a:r>
              <a:rPr lang="pt-BR" i="1" dirty="0">
                <a:latin typeface="Calibri-Italic"/>
              </a:rPr>
              <a:t>pessoas com redução da capacidade pessoal, com deficiência ou em abandono;</a:t>
            </a:r>
          </a:p>
          <a:p>
            <a:pPr algn="ctr"/>
            <a:r>
              <a:rPr lang="pt-BR" i="1" dirty="0">
                <a:latin typeface="Calibri-Italic"/>
              </a:rPr>
              <a:t>crianças e adultos vítimas de formas de exploração, de violência e de ameaças; vítimas de preconceito por etnia, gênero e opção pessoal; vítimas de apartação social que lhes impossibilite sua autonomia e integridade, fragilizando sua existência; vigilância sobre os padrões de serviços de assistência social em especial aqueles que operam na forma de albergues, abrigos, residências, </a:t>
            </a:r>
            <a:r>
              <a:rPr lang="pt-BR" i="1" dirty="0" err="1">
                <a:latin typeface="Calibri-Italic"/>
              </a:rPr>
              <a:t>semi-residências</a:t>
            </a:r>
            <a:r>
              <a:rPr lang="pt-BR" i="1" dirty="0">
                <a:latin typeface="Calibri-Italic"/>
              </a:rPr>
              <a:t>, moradias provisórias para os diversos segmentos etários. </a:t>
            </a:r>
          </a:p>
          <a:p>
            <a:pPr algn="ctr"/>
            <a:endParaRPr lang="pt-BR" i="1" dirty="0">
              <a:latin typeface="Calibri-Italic"/>
            </a:endParaRPr>
          </a:p>
          <a:p>
            <a:pPr algn="ctr"/>
            <a:r>
              <a:rPr lang="pt-BR" i="1" dirty="0">
                <a:latin typeface="Calibri-Italic"/>
              </a:rPr>
              <a:t>Os indicadores a serem construídos devem mensurar no território as situações de riscos sociais e violação de direitos.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860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038725" cy="242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vilavelha.es.gov.br/midia/imagens/2012/12/img-08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54049"/>
            <a:ext cx="32400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095849" cy="2310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7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1920"/>
            <a:ext cx="5131393" cy="366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732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1169</Words>
  <Application>Microsoft Office PowerPoint</Application>
  <PresentationFormat>Apresentação na tela (4:3)</PresentationFormat>
  <Paragraphs>219</Paragraphs>
  <Slides>30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Calibri-Italic</vt:lpstr>
      <vt:lpstr>Cambria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Ministério do Desenvolvimento Social e Agrário</dc:title>
  <dc:creator>maria.martins</dc:creator>
  <cp:lastModifiedBy>Fábrica02</cp:lastModifiedBy>
  <cp:revision>130</cp:revision>
  <dcterms:created xsi:type="dcterms:W3CDTF">2016-06-07T19:27:26Z</dcterms:created>
  <dcterms:modified xsi:type="dcterms:W3CDTF">2017-04-27T19:23:06Z</dcterms:modified>
</cp:coreProperties>
</file>